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8" r:id="rId4"/>
    <p:sldMasterId id="214748370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IBM Plex Sans"/>
      <p:regular r:id="rId19"/>
      <p:bold r:id="rId20"/>
      <p:italic r:id="rId21"/>
      <p:boldItalic r:id="rId22"/>
    </p:embeddedFont>
    <p:embeddedFont>
      <p:font typeface="Sora SemiBold"/>
      <p:regular r:id="rId23"/>
      <p:bold r:id="rId24"/>
    </p:embeddedFont>
    <p:embeddedFont>
      <p:font typeface="IBM Plex Sans Medium"/>
      <p:regular r:id="rId25"/>
      <p:bold r:id="rId26"/>
      <p:italic r:id="rId27"/>
      <p:boldItalic r:id="rId28"/>
    </p:embeddedFont>
    <p:embeddedFont>
      <p:font typeface="Sora Thin"/>
      <p:regular r:id="rId29"/>
      <p:bold r:id="rId30"/>
    </p:embeddedFont>
    <p:embeddedFont>
      <p:font typeface="Sora Light"/>
      <p:regular r:id="rId31"/>
      <p:bold r:id="rId32"/>
    </p:embeddedFont>
    <p:embeddedFont>
      <p:font typeface="Sora ExtraLight"/>
      <p:regular r:id="rId33"/>
      <p:bold r:id="rId34"/>
    </p:embeddedFont>
    <p:embeddedFont>
      <p:font typeface="Sora"/>
      <p:regular r:id="rId35"/>
      <p:bold r:id="rId36"/>
    </p:embeddedFont>
    <p:embeddedFont>
      <p:font typeface="Sora Medium"/>
      <p:regular r:id="rId37"/>
      <p:bold r:id="rId38"/>
    </p:embeddedFont>
    <p:embeddedFont>
      <p:font typeface="IBM Plex Sans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IBMPlexSansSemiBold-bold.fntdata"/><Relationship Id="rId42" Type="http://schemas.openxmlformats.org/officeDocument/2006/relationships/font" Target="fonts/IBMPlexSansSemiBold-boldItalic.fntdata"/><Relationship Id="rId41" Type="http://schemas.openxmlformats.org/officeDocument/2006/relationships/font" Target="fonts/IBMPlexSans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SoraLight-regular.fntdata"/><Relationship Id="rId30" Type="http://schemas.openxmlformats.org/officeDocument/2006/relationships/font" Target="fonts/SoraThin-bold.fntdata"/><Relationship Id="rId33" Type="http://schemas.openxmlformats.org/officeDocument/2006/relationships/font" Target="fonts/SoraExtraLight-regular.fntdata"/><Relationship Id="rId32" Type="http://schemas.openxmlformats.org/officeDocument/2006/relationships/font" Target="fonts/SoraLight-bold.fntdata"/><Relationship Id="rId35" Type="http://schemas.openxmlformats.org/officeDocument/2006/relationships/font" Target="fonts/Sora-regular.fntdata"/><Relationship Id="rId34" Type="http://schemas.openxmlformats.org/officeDocument/2006/relationships/font" Target="fonts/SoraExtraLight-bold.fntdata"/><Relationship Id="rId37" Type="http://schemas.openxmlformats.org/officeDocument/2006/relationships/font" Target="fonts/SoraMedium-regular.fntdata"/><Relationship Id="rId36" Type="http://schemas.openxmlformats.org/officeDocument/2006/relationships/font" Target="fonts/Sora-bold.fntdata"/><Relationship Id="rId39" Type="http://schemas.openxmlformats.org/officeDocument/2006/relationships/font" Target="fonts/IBMPlexSansSemiBold-regular.fntdata"/><Relationship Id="rId38" Type="http://schemas.openxmlformats.org/officeDocument/2006/relationships/font" Target="fonts/SoraMedium-bold.fntdata"/><Relationship Id="rId20" Type="http://schemas.openxmlformats.org/officeDocument/2006/relationships/font" Target="fonts/IBMPlexSans-bold.fntdata"/><Relationship Id="rId22" Type="http://schemas.openxmlformats.org/officeDocument/2006/relationships/font" Target="fonts/IBMPlexSans-boldItalic.fntdata"/><Relationship Id="rId21" Type="http://schemas.openxmlformats.org/officeDocument/2006/relationships/font" Target="fonts/IBMPlexSans-italic.fntdata"/><Relationship Id="rId24" Type="http://schemas.openxmlformats.org/officeDocument/2006/relationships/font" Target="fonts/SoraSemiBold-bold.fntdata"/><Relationship Id="rId23" Type="http://schemas.openxmlformats.org/officeDocument/2006/relationships/font" Target="fonts/SoraSemiBold-regular.fntdata"/><Relationship Id="rId26" Type="http://schemas.openxmlformats.org/officeDocument/2006/relationships/font" Target="fonts/IBMPlexSansMedium-bold.fntdata"/><Relationship Id="rId25" Type="http://schemas.openxmlformats.org/officeDocument/2006/relationships/font" Target="fonts/IBMPlexSansMedium-regular.fntdata"/><Relationship Id="rId28" Type="http://schemas.openxmlformats.org/officeDocument/2006/relationships/font" Target="fonts/IBMPlexSansMedium-boldItalic.fntdata"/><Relationship Id="rId27" Type="http://schemas.openxmlformats.org/officeDocument/2006/relationships/font" Target="fonts/IBMPlexSansMedium-italic.fntdata"/><Relationship Id="rId29" Type="http://schemas.openxmlformats.org/officeDocument/2006/relationships/font" Target="fonts/SoraThin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IBMPlexSans-regular.fntdata"/><Relationship Id="rId18" Type="http://schemas.openxmlformats.org/officeDocument/2006/relationships/slide" Target="slides/slide12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3529f0753e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3529f0753e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1" name="Shape 1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2" name="Google Shape;1102;g3529f0753ed_0_11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3" name="Google Shape;1103;g3529f0753ed_0_11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9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g3529f0753ed_0_1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1" name="Google Shape;1111;g3529f0753ed_0_1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6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g3a3bee60e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8" name="Google Shape;1118;g3a3bee60e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3529f0753ed_0_1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3529f0753ed_0_1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8" name="Shape 9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9" name="Google Shape;959;g3529f0753ed_0_10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0" name="Google Shape;960;g3529f0753ed_0_10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8" name="Shape 9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9" name="Google Shape;979;g3529f0753ed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0" name="Google Shape;980;g3529f0753ed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0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3529f0753ed_0_1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3529f0753ed_0_1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3529f0753ed_0_1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3529f0753ed_0_1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g3529f0753ed_0_1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g3529f0753ed_0_1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0" name="Shape 10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1" name="Google Shape;1041;g3529f0753ed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2" name="Google Shape;1042;g3529f0753ed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0" name="Google Shape;1080;g3529f0753ed_0_1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1" name="Google Shape;1081;g3529f0753ed_0_1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6" name="Google Shape;56;p14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7" name="Google Shape;57;p14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8" name="Google Shape;58;p14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59" name="Google Shape;59;p14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60" name="Google Shape;60;p14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61" name="Google Shape;61;p14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62" name="Google Shape;62;p14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63" name="Google Shape;63;p14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64" name="Google Shape;64;p1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65" name="Google Shape;65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6" name="Google Shape;66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" name="Google Shape;6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68" name="Google Shape;68;p14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69" name="Google Shape;6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0" name="Google Shape;70;p1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1" name="Google Shape;71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2" name="Google Shape;72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3" name="Google Shape;73;p14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74" name="Google Shape;74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5" name="Google Shape;75;p1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6" name="Google Shape;76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77" name="Google Shape;77;p1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78" name="Google Shape;78;p14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79" name="Google Shape;79;p1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" name="Google Shape;80;p1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" name="Google Shape;81;p14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" name="Google Shape;82;p14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5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85" name="Google Shape;85;p1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86" name="Google Shape;86;p1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87" name="Google Shape;87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8" name="Google Shape;88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9" name="Google Shape;89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0" name="Google Shape;90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1" name="Google Shape;91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2" name="Google Shape;92;p1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3" name="Google Shape;93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4" name="Google Shape;94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" name="Google Shape;95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" name="Google Shape;96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" name="Google Shape;97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" name="Google Shape;98;p1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" name="Google Shape;99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" name="Google Shape;100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1" name="Google Shape;101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2" name="Google Shape;102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3" name="Google Shape;103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4" name="Google Shape;104;p1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5" name="Google Shape;105;p1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6" name="Google Shape;106;p1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7" name="Google Shape;107;p1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" name="Google Shape;108;p1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9" name="Google Shape;109;p1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10" name="Google Shape;110;p1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1" name="Google Shape;111;p15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3" name="Google Shape;113;p15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4" name="Google Shape;114;p15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" name="Google Shape;115;p15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16" name="Google Shape;116;p15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" name="Google Shape;117;p15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118" name="Google Shape;118;p1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Google Shape;120;p16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121" name="Google Shape;121;p1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22" name="Google Shape;122;p1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3" name="Google Shape;123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4" name="Google Shape;124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5" name="Google Shape;125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6" name="Google Shape;126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7" name="Google Shape;127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8" name="Google Shape;128;p16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9" name="Google Shape;129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0" name="Google Shape;130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1" name="Google Shape;131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2" name="Google Shape;132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3" name="Google Shape;133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34" name="Google Shape;134;p1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35" name="Google Shape;135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6" name="Google Shape;136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7" name="Google Shape;137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8" name="Google Shape;138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39" name="Google Shape;139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40" name="Google Shape;140;p16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41" name="Google Shape;141;p1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2" name="Google Shape;142;p1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3" name="Google Shape;143;p1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4" name="Google Shape;144;p1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45" name="Google Shape;145;p1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46" name="Google Shape;146;p16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47" name="Google Shape;147;p16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9" name="Google Shape;149;p16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0" name="Google Shape;150;p16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51" name="Google Shape;151;p16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52" name="Google Shape;152;p16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53" name="Google Shape;153;p1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17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156" name="Google Shape;156;p1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157" name="Google Shape;157;p1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58" name="Google Shape;158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59" name="Google Shape;159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0" name="Google Shape;160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1" name="Google Shape;161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2" name="Google Shape;162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3" name="Google Shape;163;p1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64" name="Google Shape;164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5" name="Google Shape;165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6" name="Google Shape;166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7" name="Google Shape;167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68" name="Google Shape;168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69" name="Google Shape;169;p1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0" name="Google Shape;170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1" name="Google Shape;171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2" name="Google Shape;172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3" name="Google Shape;173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4" name="Google Shape;174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75" name="Google Shape;175;p1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76" name="Google Shape;176;p1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7" name="Google Shape;177;p1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8" name="Google Shape;178;p1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79" name="Google Shape;179;p1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80" name="Google Shape;180;p1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81" name="Google Shape;181;p1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182" name="Google Shape;182;p17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183" name="Google Shape;183;p17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184" name="Google Shape;184;p17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5" name="Google Shape;185;p17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6" name="Google Shape;186;p17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87" name="Google Shape;187;p17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88" name="Google Shape;188;p17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189" name="Google Shape;18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0" name="Google Shape;19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1" name="Google Shape;19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2" name="Google Shape;19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3" name="Google Shape;193;p17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194" name="Google Shape;194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5" name="Google Shape;195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6" name="Google Shape;196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97" name="Google Shape;197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98" name="Google Shape;198;p17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199" name="Google Shape;199;p17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0" name="Google Shape;200;p17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1" name="Google Shape;201;p17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02" name="Google Shape;202;p17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203" name="Google Shape;203;p17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204" name="Google Shape;204;p17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205" name="Google Shape;205;p17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206" name="Google Shape;206;p1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207" name="Google Shape;207;p1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08" name="Google Shape;208;p1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209" name="Google Shape;209;p17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10" name="Google Shape;210;p1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3" name="Google Shape;213;p18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4" name="Google Shape;214;p18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5" name="Google Shape;215;p18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16" name="Google Shape;216;p18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217" name="Google Shape;217;p18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218" name="Google Shape;218;p18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19" name="Google Shape;219;p18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18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1" name="Google Shape;221;p18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2" name="Google Shape;222;p18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23" name="Google Shape;223;p18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225" name="Google Shape;225;p18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226" name="Google Shape;226;p18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28" name="Google Shape;228;p18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9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1" name="Google Shape;231;p19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2" name="Google Shape;232;p19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33" name="Google Shape;233;p1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4" name="Google Shape;234;p19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235" name="Google Shape;235;p19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36" name="Google Shape;236;p1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0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239" name="Google Shape;239;p20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240" name="Google Shape;240;p20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241" name="Google Shape;241;p20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242" name="Google Shape;242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3" name="Google Shape;243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4" name="Google Shape;244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5" name="Google Shape;245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6" name="Google Shape;246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47" name="Google Shape;247;p20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248" name="Google Shape;248;p20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49" name="Google Shape;249;p2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0" name="Google Shape;250;p2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1" name="Google Shape;251;p2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52" name="Google Shape;252;p2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253" name="Google Shape;253;p20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54" name="Google Shape;254;p20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5" name="Google Shape;255;p20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6" name="Google Shape;256;p20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57" name="Google Shape;257;p20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2" name="Google Shape;262;p21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63" name="Google Shape;263;p21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264" name="Google Shape;264;p21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5" name="Google Shape;265;p21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" name="Google Shape;267;p22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268" name="Google Shape;268;p2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269" name="Google Shape;269;p2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0" name="Google Shape;270;p2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1" name="Google Shape;271;p2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2" name="Google Shape;272;p2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3" name="Google Shape;273;p2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4" name="Google Shape;274;p2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275" name="Google Shape;275;p2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6" name="Google Shape;276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7" name="Google Shape;277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78" name="Google Shape;278;p2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279" name="Google Shape;279;p2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280" name="Google Shape;280;p2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1" name="Google Shape;281;p2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2" name="Google Shape;282;p2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283" name="Google Shape;283;p2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284" name="Google Shape;284;p2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5" name="Google Shape;285;p22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286" name="Google Shape;286;p2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289" name="Google Shape;289;p23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290" name="Google Shape;290;p23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291" name="Google Shape;291;p23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2" name="Google Shape;292;p23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293" name="Google Shape;293;p23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294" name="Google Shape;294;p23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3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3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7" name="Google Shape;297;p23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23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9" name="Google Shape;299;p23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300" name="Google Shape;300;p23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301" name="Google Shape;301;p23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302" name="Google Shape;302;p23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303" name="Google Shape;303;p23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4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06" name="Google Shape;306;p24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307" name="Google Shape;307;p24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8" name="Google Shape;308;p24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309" name="Google Shape;309;p24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0" name="Google Shape;310;p24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1" name="Google Shape;311;p24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2" name="Google Shape;312;p24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3" name="Google Shape;313;p24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24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5" name="Google Shape;315;p24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6" name="Google Shape;316;p24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17" name="Google Shape;317;p24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18" name="Google Shape;318;p2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319" name="Google Shape;319;p24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0" name="Google Shape;320;p24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23" name="Google Shape;323;p25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324" name="Google Shape;324;p25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325" name="Google Shape;325;p25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326" name="Google Shape;326;p25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8" name="Google Shape;328;p25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29" name="Google Shape;329;p25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0" name="Google Shape;330;p25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331" name="Google Shape;331;p25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32" name="Google Shape;332;p25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35" name="Google Shape;335;p26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336" name="Google Shape;336;p26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337" name="Google Shape;337;p26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338" name="Google Shape;33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39" name="Google Shape;33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0" name="Google Shape;34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1" name="Google Shape;341;p26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2" name="Google Shape;342;p26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343" name="Google Shape;343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4" name="Google Shape;344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5" name="Google Shape;345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6" name="Google Shape;346;p26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347" name="Google Shape;347;p26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348" name="Google Shape;348;p2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49" name="Google Shape;349;p2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0" name="Google Shape;350;p2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351" name="Google Shape;351;p26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352" name="Google Shape;352;p26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353" name="Google Shape;353;p26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54" name="Google Shape;354;p26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5" name="Google Shape;355;p26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6" name="Google Shape;356;p26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57" name="Google Shape;357;p26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7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0" name="Google Shape;360;p2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61" name="Google Shape;361;p27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62" name="Google Shape;362;p2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8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65" name="Google Shape;365;p28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6" name="Google Shape;366;p28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7" name="Google Shape;367;p28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8" name="Google Shape;368;p28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69" name="Google Shape;369;p28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0" name="Google Shape;370;p28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71" name="Google Shape;371;p2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72" name="Google Shape;372;p28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3" name="Google Shape;373;p28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4" name="Google Shape;374;p28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5" name="Google Shape;375;p28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6" name="Google Shape;376;p28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7" name="Google Shape;377;p28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8" name="Google Shape;378;p28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79" name="Google Shape;379;p28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380" name="Google Shape;380;p28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1" name="Google Shape;381;p28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2" name="Google Shape;382;p28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383" name="Google Shape;383;p28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384" name="Google Shape;384;p28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9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87" name="Google Shape;387;p29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8" name="Google Shape;388;p29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89" name="Google Shape;389;p29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0" name="Google Shape;390;p29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391" name="Google Shape;391;p29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2" name="Google Shape;392;p29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3" name="Google Shape;393;p29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394" name="Google Shape;394;p29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5" name="Google Shape;395;p29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96" name="Google Shape;396;p29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397" name="Google Shape;397;p29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29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9" name="Google Shape;399;p29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0" name="Google Shape;400;p29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29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29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29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4" name="Google Shape;404;p29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5" name="Google Shape;405;p29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29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09" name="Google Shape;409;p30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10" name="Google Shape;410;p30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11" name="Google Shape;411;p30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412" name="Google Shape;412;p30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13" name="Google Shape;413;p30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4" name="Google Shape;414;p30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5" name="Google Shape;415;p30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6" name="Google Shape;416;p30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17" name="Google Shape;417;p30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18" name="Google Shape;418;p30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19" name="Google Shape;419;p3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0" name="Google Shape;420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1" name="Google Shape;421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2" name="Google Shape;422;p30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23" name="Google Shape;423;p30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24" name="Google Shape;424;p3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5" name="Google Shape;425;p3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6" name="Google Shape;426;p3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27" name="Google Shape;427;p3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28" name="Google Shape;428;p30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29" name="Google Shape;429;p30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0" name="Google Shape;430;p30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30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2" name="Google Shape;432;p30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433" name="Google Shape;433;p30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4" name="Google Shape;434;p30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5" name="Google Shape;435;p30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36" name="Google Shape;436;p30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37" name="Google Shape;437;p30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8" name="Google Shape;438;p30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39" name="Google Shape;439;p30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40" name="Google Shape;440;p30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1" name="Google Shape;441;p30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31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4" name="Google Shape;444;p31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5" name="Google Shape;445;p31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6" name="Google Shape;446;p31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7" name="Google Shape;447;p31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8" name="Google Shape;448;p31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49" name="Google Shape;449;p31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0" name="Google Shape;450;p31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1" name="Google Shape;451;p31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2" name="Google Shape;452;p31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3" name="Google Shape;453;p31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4" name="Google Shape;454;p31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5" name="Google Shape;455;p31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6" name="Google Shape;456;p31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7" name="Google Shape;457;p31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8" name="Google Shape;458;p31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59" name="Google Shape;459;p31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460" name="Google Shape;460;p31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32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463" name="Google Shape;463;p32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464" name="Google Shape;464;p32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65" name="Google Shape;465;p3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3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7" name="Google Shape;467;p32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8" name="Google Shape;468;p32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69" name="Google Shape;469;p32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0" name="Google Shape;470;p32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471" name="Google Shape;471;p32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32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3" name="Google Shape;473;p32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4" name="Google Shape;474;p32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475" name="Google Shape;475;p32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6" name="Google Shape;476;p32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8" name="Google Shape;478;p33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479" name="Google Shape;479;p33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480" name="Google Shape;480;p33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1" name="Google Shape;481;p33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2" name="Google Shape;482;p33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3" name="Google Shape;483;p33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85" name="Google Shape;485;p33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486" name="Google Shape;486;p33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7" name="Google Shape;487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8" name="Google Shape;488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490" name="Google Shape;490;p33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491" name="Google Shape;491;p3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2" name="Google Shape;492;p3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3" name="Google Shape;493;p3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494" name="Google Shape;494;p3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495" name="Google Shape;495;p33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96" name="Google Shape;496;p33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7" name="Google Shape;497;p33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98" name="Google Shape;498;p33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499" name="Google Shape;499;p33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00" name="Google Shape;500;p33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501" name="Google Shape;501;p33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3" name="Google Shape;503;p34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504" name="Google Shape;504;p3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505" name="Google Shape;505;p3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6" name="Google Shape;506;p3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7" name="Google Shape;507;p3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8" name="Google Shape;508;p3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09" name="Google Shape;509;p3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0" name="Google Shape;510;p3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511" name="Google Shape;511;p3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2" name="Google Shape;512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4" name="Google Shape;514;p3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515" name="Google Shape;515;p3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516" name="Google Shape;516;p3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7" name="Google Shape;517;p3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8" name="Google Shape;518;p3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19" name="Google Shape;519;p3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520" name="Google Shape;520;p34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1" name="Google Shape;521;p34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2" name="Google Shape;522;p34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523" name="Google Shape;523;p34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524" name="Google Shape;524;p34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5" name="Google Shape;525;p34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26" name="Google Shape;526;p34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7" name="Google Shape;527;p34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28" name="Google Shape;528;p34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29" name="Google Shape;529;p34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0" name="Google Shape;530;p34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1" name="Google Shape;531;p34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2" name="Google Shape;532;p34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533" name="Google Shape;533;p34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4" name="Google Shape;534;p34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5" name="Google Shape;535;p34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6" name="Google Shape;536;p34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537" name="Google Shape;537;p34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8" name="Google Shape;538;p3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5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541" name="Google Shape;541;p35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542" name="Google Shape;542;p35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543" name="Google Shape;543;p35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35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35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35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35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35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555" name="Google Shape;555;p35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60" name="Google Shape;560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1" name="Google Shape;56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2" name="Google Shape;56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3" name="Google Shape;563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64" name="Google Shape;564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5" name="Google Shape;565;p35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66" name="Google Shape;566;p35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567" name="Google Shape;567;p35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68" name="Google Shape;568;p35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69" name="Google Shape;569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0" name="Google Shape;570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1" name="Google Shape;571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2" name="Google Shape;572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4" name="Google Shape;574;p35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5" name="Google Shape;575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7" name="Google Shape;577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8" name="Google Shape;578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0" name="Google Shape;580;p35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1" name="Google Shape;581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3" name="Google Shape;583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4" name="Google Shape;584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6" name="Google Shape;586;p35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7" name="Google Shape;587;p35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35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9" name="Google Shape;589;p35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0" name="Google Shape;590;p35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35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2" name="Google Shape;592;p35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93" name="Google Shape;593;p35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4" name="Google Shape;594;p35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95" name="Google Shape;595;p35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6" name="Google Shape;596;p35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97" name="Google Shape;597;p3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98" name="Google Shape;598;p35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99" name="Google Shape;599;p35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0" name="Google Shape;600;p35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1" name="Google Shape;601;p35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2" name="Google Shape;602;p35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3" name="Google Shape;603;p35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4" name="Google Shape;604;p35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5" name="Google Shape;605;p35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6" name="Google Shape;606;p35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7" name="Google Shape;607;p35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08" name="Google Shape;608;p35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09" name="Google Shape;609;p35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36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12" name="Google Shape;612;p36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613" name="Google Shape;613;p36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4" name="Google Shape;614;p36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5" name="Google Shape;615;p36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6" name="Google Shape;616;p36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7" name="Google Shape;617;p36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18" name="Google Shape;618;p36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19" name="Google Shape;619;p3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0" name="Google Shape;620;p36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1" name="Google Shape;621;p36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22" name="Google Shape;622;p36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3" name="Google Shape;623;p36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4" name="Google Shape;624;p36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5" name="Google Shape;625;p36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6" name="Google Shape;626;p36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7" name="Google Shape;627;p36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628" name="Google Shape;628;p36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p37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1" name="Google Shape;631;p37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2" name="Google Shape;632;p37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37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4" name="Google Shape;634;p37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635" name="Google Shape;635;p3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37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37" name="Google Shape;637;p37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9" name="Google Shape;639;p38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640" name="Google Shape;640;p38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641" name="Google Shape;641;p38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2" name="Google Shape;642;p38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3" name="Google Shape;643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4" name="Google Shape;644;p38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645" name="Google Shape;645;p3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6" name="Google Shape;646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47" name="Google Shape;647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48" name="Google Shape;648;p38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649" name="Google Shape;649;p38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0" name="Google Shape;650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1" name="Google Shape;651;p3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652" name="Google Shape;652;p38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653" name="Google Shape;653;p38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654" name="Google Shape;654;p3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655" name="Google Shape;655;p38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656" name="Google Shape;656;p3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7" name="Google Shape;657;p38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58" name="Google Shape;658;p38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659" name="Google Shape;659;p38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660" name="Google Shape;660;p38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661" name="Google Shape;661;p38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2" name="Google Shape;662;p38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3" name="Google Shape;663;p38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4" name="Google Shape;664;p38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5" name="Google Shape;665;p38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6" name="Google Shape;666;p38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667" name="Google Shape;667;p38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668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9" name="Google Shape;669;p39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670" name="Google Shape;670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71" name="Google Shape;671;p39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672" name="Google Shape;672;p3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673" name="Google Shape;673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74" name="Google Shape;674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75" name="Google Shape;675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6" name="Google Shape;676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77" name="Google Shape;677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678" name="Google Shape;678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679" name="Google Shape;67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80" name="Google Shape;68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681" name="Google Shape;681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82" name="Google Shape;682;p39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83" name="Google Shape;683;p39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684" name="Google Shape;684;p39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5" name="Google Shape;685;p39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6" name="Google Shape;686;p39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7" name="Google Shape;687;p39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88" name="Google Shape;688;p39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89" name="Google Shape;689;p39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690" name="Google Shape;690;p39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91" name="Google Shape;691;p39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692" name="Google Shape;692;p39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693" name="Google Shape;693;p39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694" name="Google Shape;694;p39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695" name="Google Shape;695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696" name="Google Shape;696;p39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697" name="Google Shape;697;p39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698" name="Google Shape;698;p39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699" name="Google Shape;699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0" name="Google Shape;700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1" name="Google Shape;701;p39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702" name="Google Shape;702;p39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703" name="Google Shape;703;p39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704" name="Google Shape;704;p39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705" name="Google Shape;705;p39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706" name="Google Shape;706;p39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7" name="Google Shape;707;p39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8" name="Google Shape;708;p39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09" name="Google Shape;709;p39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10" name="Google Shape;710;p39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1" name="Google Shape;711;p39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12" name="Google Shape;712;p39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13" name="Google Shape;713;p39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4" name="Google Shape;714;p39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5" name="Google Shape;715;p39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6" name="Google Shape;716;p39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17" name="Google Shape;717;p39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40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0" name="Google Shape;720;p40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1" name="Google Shape;721;p40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22" name="Google Shape;722;p40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723" name="Google Shape;723;p40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24" name="Google Shape;724;p40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25" name="Google Shape;725;p40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6" name="Google Shape;726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27" name="Google Shape;727;p40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28" name="Google Shape;728;p40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29" name="Google Shape;729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0" name="Google Shape;730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1" name="Google Shape;73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2" name="Google Shape;732;p40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33" name="Google Shape;733;p4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4" name="Google Shape;734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5" name="Google Shape;735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36" name="Google Shape;736;p40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37" name="Google Shape;737;p40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8" name="Google Shape;738;p40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39" name="Google Shape;739;p4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0" name="Google Shape;740;p40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41" name="Google Shape;741;p40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42" name="Google Shape;742;p40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3" name="Google Shape;743;p40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4" name="Google Shape;744;p40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5" name="Google Shape;745;p40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6" name="Google Shape;746;p4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7" name="Google Shape;747;p4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748" name="Google Shape;748;p4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749" name="Google Shape;749;p40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40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1" name="Google Shape;751;p40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2" name="Google Shape;752;p40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3" name="Google Shape;753;p4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p41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6" name="Google Shape;756;p41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7" name="Google Shape;757;p41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8" name="Google Shape;758;p41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59" name="Google Shape;759;p41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760" name="Google Shape;760;p41"/>
          <p:cNvCxnSpPr/>
          <p:nvPr/>
        </p:nvCxnSpPr>
        <p:spPr>
          <a:xfrm>
            <a:off x="577819" y="808697"/>
            <a:ext cx="338100" cy="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761" name="Google Shape;761;p41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762" name="Google Shape;762;p41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763" name="Google Shape;763;p41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4" name="Google Shape;764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5" name="Google Shape;765;p41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766" name="Google Shape;766;p41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7" name="Google Shape;767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9" name="Google Shape;769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0" name="Google Shape;770;p41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771" name="Google Shape;771;p41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2" name="Google Shape;772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3" name="Google Shape;773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74" name="Google Shape;774;p41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775" name="Google Shape;775;p41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6" name="Google Shape;776;p41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7" name="Google Shape;777;p41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8" name="Google Shape;778;p41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79" name="Google Shape;779;p41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80" name="Google Shape;780;p41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1" name="Google Shape;781;p41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2" name="Google Shape;782;p41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3" name="Google Shape;783;p41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4" name="Google Shape;784;p41"/>
          <p:cNvSpPr txBox="1"/>
          <p:nvPr>
            <p:ph idx="1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5" name="Google Shape;785;p41"/>
          <p:cNvSpPr txBox="1"/>
          <p:nvPr>
            <p:ph idx="6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6" name="Google Shape;786;p41"/>
          <p:cNvSpPr txBox="1"/>
          <p:nvPr>
            <p:ph idx="7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7" name="Google Shape;787;p41"/>
          <p:cNvSpPr txBox="1"/>
          <p:nvPr>
            <p:ph idx="8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788" name="Google Shape;788;p41"/>
          <p:cNvSpPr txBox="1"/>
          <p:nvPr>
            <p:ph idx="9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9" name="Google Shape;789;p41"/>
          <p:cNvSpPr txBox="1"/>
          <p:nvPr>
            <p:ph idx="13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0" name="Google Shape;790;p41"/>
          <p:cNvSpPr txBox="1"/>
          <p:nvPr>
            <p:ph idx="14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1" name="Google Shape;791;p41"/>
          <p:cNvSpPr txBox="1"/>
          <p:nvPr>
            <p:ph idx="15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2" name="Google Shape;792;p41"/>
          <p:cNvSpPr txBox="1"/>
          <p:nvPr>
            <p:ph idx="16" type="title"/>
          </p:nvPr>
        </p:nvSpPr>
        <p:spPr>
          <a:xfrm>
            <a:off x="104850" y="395375"/>
            <a:ext cx="51522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793" name="Google Shape;793;p41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42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796" name="Google Shape;796;p42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797" name="Google Shape;797;p42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798" name="Google Shape;798;p42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799" name="Google Shape;799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0" name="Google Shape;800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1" name="Google Shape;801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2" name="Google Shape;802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3" name="Google Shape;803;p42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804" name="Google Shape;804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5" name="Google Shape;805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6" name="Google Shape;806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7" name="Google Shape;807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08" name="Google Shape;808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09" name="Google Shape;809;p42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810" name="Google Shape;810;p42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1" name="Google Shape;811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2" name="Google Shape;812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3" name="Google Shape;813;p42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814" name="Google Shape;814;p42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815" name="Google Shape;815;p42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6" name="Google Shape;816;p42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7" name="Google Shape;817;p42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818" name="Google Shape;818;p42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819" name="Google Shape;819;p42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820" name="Google Shape;820;p42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1" name="Google Shape;821;p42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2" name="Google Shape;822;p42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823" name="Google Shape;823;p42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4" name="Google Shape;824;p42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5" name="Google Shape;825;p42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6" name="Google Shape;826;p42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7" name="Google Shape;827;p42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8" name="Google Shape;828;p42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9" name="Google Shape;829;p42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30" name="Google Shape;830;p4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4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33" name="Google Shape;833;p4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834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4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836" name="Shape 8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7" name="Google Shape;837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38" name="Google Shape;838;p4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41" name="Google Shape;841;p4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42" name="Google Shape;842;p4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845" name="Shape 8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4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847" name="Google Shape;847;p48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848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p4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p5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52" name="Google Shape;852;p5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53" name="Google Shape;853;p5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854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5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857" name="Shape 8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8" name="Google Shape;858;p5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9" name="Google Shape;859;p5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0" name="Google Shape;860;p5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1" name="Google Shape;861;p5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2" name="Google Shape;862;p5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3" name="Google Shape;863;p5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64" name="Google Shape;864;p5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5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67" name="Google Shape;867;p5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68" name="Google Shape;868;p5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869" name="Shape 8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" name="Google Shape;870;p5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1" name="Google Shape;871;p5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2" name="Google Shape;872;p5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3" name="Google Shape;873;p5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74" name="Google Shape;874;p5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5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7" name="Google Shape;877;p5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78" name="Google Shape;878;p5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79" name="Google Shape;879;p56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0" name="Google Shape;880;p56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1" name="Google Shape;881;p56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82" name="Google Shape;882;p56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883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5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5" name="Google Shape;885;p5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6" name="Google Shape;886;p5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7" name="Google Shape;887;p5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88" name="Google Shape;888;p5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9" name="Google Shape;889;p5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0" name="Google Shape;890;p5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1" name="Google Shape;891;p5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892" name="Google Shape;892;p5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95" name="Google Shape;895;p5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5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898" name="Google Shape;898;p5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899" name="Google Shape;899;p5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900" name="Google Shape;900;p5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1" name="Google Shape;901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02" name="Google Shape;902;p5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3" name="Google Shape;903;p5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p6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6" name="Google Shape;906;p6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7" name="Google Shape;907;p6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08" name="Google Shape;908;p6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09" name="Google Shape;909;p6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910" name="Google Shape;910;p6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911" name="Google Shape;911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12" name="Google Shape;912;p6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3" name="Google Shape;913;p6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4" name="Google Shape;914;p6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915" name="Shape 9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Google Shape;916;p6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6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19" name="Google Shape;919;p6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0" name="Google Shape;920;p6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1" name="Google Shape;921;p6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2" name="Google Shape;922;p6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3" name="Google Shape;923;p6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4" name="Google Shape;924;p6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25" name="Google Shape;925;p6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6" name="Google Shape;926;p6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927" name="Google Shape;927;p6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50" Type="http://schemas.openxmlformats.org/officeDocument/2006/relationships/theme" Target="../theme/theme3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63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ITC 2025</a:t>
            </a:r>
            <a:endParaRPr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University of Arizona</a:t>
            </a:r>
            <a:endParaRPr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Lucia Alday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3" name="Google Shape;933;p63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AI Overview and Terminology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934" name="Google Shape;934;p63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Overview and practical analysis of AI implementation through Python and how to use it in an animatronic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4" name="Shape 1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" name="Google Shape;1105;p7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106" name="Google Shape;1106;p72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we doing?</a:t>
            </a:r>
            <a:endParaRPr/>
          </a:p>
        </p:txBody>
      </p:sp>
      <p:sp>
        <p:nvSpPr>
          <p:cNvPr id="1107" name="Google Shape;1107;p72"/>
          <p:cNvSpPr txBox="1"/>
          <p:nvPr>
            <p:ph idx="4294967295" type="subTitle"/>
          </p:nvPr>
        </p:nvSpPr>
        <p:spPr>
          <a:xfrm>
            <a:off x="115025" y="3386975"/>
            <a:ext cx="41424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ora Light"/>
                <a:ea typeface="Sora Light"/>
                <a:cs typeface="Sora Light"/>
                <a:sym typeface="Sora Light"/>
              </a:rPr>
              <a:t>This means we’re using two types of AI, and two models to accomplish it.</a:t>
            </a:r>
            <a:endParaRPr sz="1000"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000">
                <a:latin typeface="Sora Light"/>
                <a:ea typeface="Sora Light"/>
                <a:cs typeface="Sora Light"/>
                <a:sym typeface="Sora Light"/>
              </a:rPr>
              <a:t>Data inputs and outputs will be passed from one model to another then to the animatronic using Python scripts.</a:t>
            </a:r>
            <a:endParaRPr sz="1000"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1108" name="Google Shape;1108;p72"/>
          <p:cNvSpPr txBox="1"/>
          <p:nvPr>
            <p:ph idx="1" type="body"/>
          </p:nvPr>
        </p:nvSpPr>
        <p:spPr>
          <a:xfrm>
            <a:off x="115025" y="908975"/>
            <a:ext cx="63969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800"/>
              </a:spcAft>
              <a:buNone/>
            </a:pPr>
            <a:r>
              <a:rPr lang="en" sz="3000"/>
              <a:t>We are using an AI to process audio and convert to a transcript, then feeding that to a language processing model which will tell our animatronic what to do.</a:t>
            </a:r>
            <a:endParaRPr sz="3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2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p73"/>
          <p:cNvSpPr txBox="1"/>
          <p:nvPr>
            <p:ph type="title"/>
          </p:nvPr>
        </p:nvSpPr>
        <p:spPr>
          <a:xfrm>
            <a:off x="115025" y="502775"/>
            <a:ext cx="41838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solution</a:t>
            </a:r>
            <a:endParaRPr/>
          </a:p>
        </p:txBody>
      </p:sp>
      <p:sp>
        <p:nvSpPr>
          <p:cNvPr id="1114" name="Google Shape;1114;p73"/>
          <p:cNvSpPr txBox="1"/>
          <p:nvPr>
            <p:ph idx="1" type="body"/>
          </p:nvPr>
        </p:nvSpPr>
        <p:spPr>
          <a:xfrm>
            <a:off x="3511550" y="587150"/>
            <a:ext cx="49254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AI Models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One model we are looking at is WhisperAI, which can transcribe audio.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To make sense of the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transcript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, we are using a 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modified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 lite version of DeepSeek, an open source AI model.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 sz="1300">
                <a:latin typeface="IBM Plex Sans SemiBold"/>
                <a:ea typeface="IBM Plex Sans SemiBold"/>
                <a:cs typeface="IBM Plex Sans SemiBold"/>
                <a:sym typeface="IBM Plex Sans SemiBold"/>
              </a:rPr>
              <a:t>Software to Hardware</a:t>
            </a:r>
            <a:endParaRPr sz="1300">
              <a:latin typeface="IBM Plex Sans SemiBold"/>
              <a:ea typeface="IBM Plex Sans SemiBold"/>
              <a:cs typeface="IBM Plex Sans SemiBold"/>
              <a:sym typeface="IBM Plex Sans SemiBold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To communicate with the model, which uses Bottango software, we are implementing a Python script which uses </a:t>
            </a:r>
            <a:r>
              <a:rPr lang="en">
                <a:latin typeface="Sora Medium"/>
                <a:ea typeface="Sora Medium"/>
                <a:cs typeface="Sora Medium"/>
                <a:sym typeface="Sora Medium"/>
              </a:rPr>
              <a:t>API keys</a:t>
            </a:r>
            <a:endParaRPr>
              <a:latin typeface="Sora Medium"/>
              <a:ea typeface="Sora Medium"/>
              <a:cs typeface="Sora Medium"/>
              <a:sym typeface="Sora Medium"/>
            </a:endParaRPr>
          </a:p>
        </p:txBody>
      </p:sp>
      <p:sp>
        <p:nvSpPr>
          <p:cNvPr id="1115" name="Google Shape;1115;p73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9" name="Shape 1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0" name="Google Shape;1120;p74"/>
          <p:cNvSpPr txBox="1"/>
          <p:nvPr>
            <p:ph idx="16" type="title"/>
          </p:nvPr>
        </p:nvSpPr>
        <p:spPr>
          <a:xfrm>
            <a:off x="38100" y="366464"/>
            <a:ext cx="5467500" cy="3828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Terms to Know Before You Go</a:t>
            </a:r>
            <a:endParaRPr/>
          </a:p>
        </p:txBody>
      </p:sp>
      <p:sp>
        <p:nvSpPr>
          <p:cNvPr id="1121" name="Google Shape;1121;p74"/>
          <p:cNvSpPr txBox="1"/>
          <p:nvPr>
            <p:ph idx="9" type="title"/>
          </p:nvPr>
        </p:nvSpPr>
        <p:spPr>
          <a:xfrm>
            <a:off x="124970" y="938650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66"/>
              <a:t>JSON</a:t>
            </a:r>
            <a:endParaRPr sz="1366"/>
          </a:p>
        </p:txBody>
      </p:sp>
      <p:sp>
        <p:nvSpPr>
          <p:cNvPr id="1122" name="Google Shape;1122;p74"/>
          <p:cNvSpPr txBox="1"/>
          <p:nvPr>
            <p:ph idx="1" type="body"/>
          </p:nvPr>
        </p:nvSpPr>
        <p:spPr>
          <a:xfrm>
            <a:off x="124898" y="1668931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59"/>
              <a:t>This is a format that converts objects in code to </a:t>
            </a:r>
            <a:r>
              <a:rPr b="1" lang="en" sz="759">
                <a:latin typeface="Sora"/>
                <a:ea typeface="Sora"/>
                <a:cs typeface="Sora"/>
                <a:sym typeface="Sora"/>
              </a:rPr>
              <a:t>strings</a:t>
            </a:r>
            <a:r>
              <a:rPr lang="en" sz="759"/>
              <a:t> (text) to pass information from one code to another or across the internet.</a:t>
            </a:r>
            <a:endParaRPr sz="759"/>
          </a:p>
        </p:txBody>
      </p:sp>
      <p:sp>
        <p:nvSpPr>
          <p:cNvPr id="1123" name="Google Shape;1123;p74"/>
          <p:cNvSpPr txBox="1"/>
          <p:nvPr>
            <p:ph type="title"/>
          </p:nvPr>
        </p:nvSpPr>
        <p:spPr>
          <a:xfrm>
            <a:off x="124850" y="1362843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11"/>
              <a:t>Javascript object notation</a:t>
            </a:r>
            <a:endParaRPr sz="911"/>
          </a:p>
        </p:txBody>
      </p:sp>
      <p:sp>
        <p:nvSpPr>
          <p:cNvPr id="1124" name="Google Shape;1124;p74"/>
          <p:cNvSpPr txBox="1"/>
          <p:nvPr>
            <p:ph idx="2" type="title"/>
          </p:nvPr>
        </p:nvSpPr>
        <p:spPr>
          <a:xfrm>
            <a:off x="1881746" y="1362828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11"/>
              <a:t>Application Programming Interface</a:t>
            </a:r>
            <a:endParaRPr sz="911"/>
          </a:p>
        </p:txBody>
      </p:sp>
      <p:sp>
        <p:nvSpPr>
          <p:cNvPr id="1125" name="Google Shape;1125;p74"/>
          <p:cNvSpPr txBox="1"/>
          <p:nvPr>
            <p:ph idx="3" type="title"/>
          </p:nvPr>
        </p:nvSpPr>
        <p:spPr>
          <a:xfrm>
            <a:off x="3638642" y="1362828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26" name="Google Shape;1126;p74"/>
          <p:cNvSpPr txBox="1"/>
          <p:nvPr>
            <p:ph idx="4" type="title"/>
          </p:nvPr>
        </p:nvSpPr>
        <p:spPr>
          <a:xfrm>
            <a:off x="5412909" y="1362828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27" name="Google Shape;1127;p74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8" name="Google Shape;1128;p74"/>
          <p:cNvSpPr txBox="1"/>
          <p:nvPr>
            <p:ph idx="6" type="body"/>
          </p:nvPr>
        </p:nvSpPr>
        <p:spPr>
          <a:xfrm>
            <a:off x="1881746" y="1668931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608"/>
              </a:spcAft>
              <a:buNone/>
            </a:pPr>
            <a:r>
              <a:rPr lang="en" sz="759"/>
              <a:t>An API is in simple terms a form of database that stores data to be retrieved only if the client requesting the data provides the correct API Key. This is a way to securely pass information.</a:t>
            </a:r>
            <a:endParaRPr sz="759"/>
          </a:p>
        </p:txBody>
      </p:sp>
      <p:sp>
        <p:nvSpPr>
          <p:cNvPr id="1129" name="Google Shape;1129;p74"/>
          <p:cNvSpPr txBox="1"/>
          <p:nvPr>
            <p:ph idx="7" type="body"/>
          </p:nvPr>
        </p:nvSpPr>
        <p:spPr>
          <a:xfrm>
            <a:off x="3638642" y="1668931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30" name="Google Shape;1130;p74"/>
          <p:cNvSpPr txBox="1"/>
          <p:nvPr>
            <p:ph idx="8" type="body"/>
          </p:nvPr>
        </p:nvSpPr>
        <p:spPr>
          <a:xfrm>
            <a:off x="5412909" y="1668931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31" name="Google Shape;1131;p74"/>
          <p:cNvSpPr txBox="1"/>
          <p:nvPr>
            <p:ph idx="13" type="title"/>
          </p:nvPr>
        </p:nvSpPr>
        <p:spPr>
          <a:xfrm>
            <a:off x="1881815" y="938650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66"/>
              <a:t>API/API Key</a:t>
            </a:r>
            <a:endParaRPr sz="1366"/>
          </a:p>
        </p:txBody>
      </p:sp>
      <p:sp>
        <p:nvSpPr>
          <p:cNvPr id="1132" name="Google Shape;1132;p74"/>
          <p:cNvSpPr txBox="1"/>
          <p:nvPr>
            <p:ph idx="14" type="title"/>
          </p:nvPr>
        </p:nvSpPr>
        <p:spPr>
          <a:xfrm>
            <a:off x="3638660" y="938650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  <p:sp>
        <p:nvSpPr>
          <p:cNvPr id="1133" name="Google Shape;1133;p74"/>
          <p:cNvSpPr txBox="1"/>
          <p:nvPr>
            <p:ph idx="15" type="title"/>
          </p:nvPr>
        </p:nvSpPr>
        <p:spPr>
          <a:xfrm>
            <a:off x="5412949" y="938650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  <p:sp>
        <p:nvSpPr>
          <p:cNvPr id="1134" name="Google Shape;1134;p74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November 2026</a:t>
            </a:r>
            <a:endParaRPr/>
          </a:p>
        </p:txBody>
      </p:sp>
      <p:sp>
        <p:nvSpPr>
          <p:cNvPr id="1135" name="Google Shape;1135;p74"/>
          <p:cNvSpPr txBox="1"/>
          <p:nvPr>
            <p:ph idx="9" type="title"/>
          </p:nvPr>
        </p:nvSpPr>
        <p:spPr>
          <a:xfrm>
            <a:off x="125097" y="2856792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  <p:sp>
        <p:nvSpPr>
          <p:cNvPr id="1136" name="Google Shape;1136;p74"/>
          <p:cNvSpPr txBox="1"/>
          <p:nvPr>
            <p:ph idx="1" type="body"/>
          </p:nvPr>
        </p:nvSpPr>
        <p:spPr>
          <a:xfrm>
            <a:off x="125025" y="3587073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37" name="Google Shape;1137;p74"/>
          <p:cNvSpPr txBox="1"/>
          <p:nvPr>
            <p:ph type="title"/>
          </p:nvPr>
        </p:nvSpPr>
        <p:spPr>
          <a:xfrm>
            <a:off x="124977" y="3280985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38" name="Google Shape;1138;p74"/>
          <p:cNvSpPr txBox="1"/>
          <p:nvPr>
            <p:ph idx="2" type="title"/>
          </p:nvPr>
        </p:nvSpPr>
        <p:spPr>
          <a:xfrm>
            <a:off x="1881872" y="3280970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39" name="Google Shape;1139;p74"/>
          <p:cNvSpPr txBox="1"/>
          <p:nvPr>
            <p:ph idx="3" type="title"/>
          </p:nvPr>
        </p:nvSpPr>
        <p:spPr>
          <a:xfrm>
            <a:off x="3638768" y="3280970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40" name="Google Shape;1140;p74"/>
          <p:cNvSpPr txBox="1"/>
          <p:nvPr>
            <p:ph idx="4" type="title"/>
          </p:nvPr>
        </p:nvSpPr>
        <p:spPr>
          <a:xfrm>
            <a:off x="5413036" y="3280970"/>
            <a:ext cx="1521600" cy="306000"/>
          </a:xfrm>
          <a:prstGeom prst="rect">
            <a:avLst/>
          </a:prstGeom>
        </p:spPr>
        <p:txBody>
          <a:bodyPr anchorCtr="0" anchor="ctr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11"/>
          </a:p>
        </p:txBody>
      </p:sp>
      <p:sp>
        <p:nvSpPr>
          <p:cNvPr id="1141" name="Google Shape;1141;p74"/>
          <p:cNvSpPr txBox="1"/>
          <p:nvPr>
            <p:ph idx="6" type="body"/>
          </p:nvPr>
        </p:nvSpPr>
        <p:spPr>
          <a:xfrm>
            <a:off x="1881872" y="3587073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608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42" name="Google Shape;1142;p74"/>
          <p:cNvSpPr txBox="1"/>
          <p:nvPr>
            <p:ph idx="7" type="body"/>
          </p:nvPr>
        </p:nvSpPr>
        <p:spPr>
          <a:xfrm>
            <a:off x="3638768" y="3587073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43" name="Google Shape;1143;p74"/>
          <p:cNvSpPr txBox="1"/>
          <p:nvPr>
            <p:ph idx="8" type="body"/>
          </p:nvPr>
        </p:nvSpPr>
        <p:spPr>
          <a:xfrm>
            <a:off x="5413036" y="3587073"/>
            <a:ext cx="1521600" cy="9852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759"/>
          </a:p>
        </p:txBody>
      </p:sp>
      <p:sp>
        <p:nvSpPr>
          <p:cNvPr id="1144" name="Google Shape;1144;p74"/>
          <p:cNvSpPr txBox="1"/>
          <p:nvPr>
            <p:ph idx="13" type="title"/>
          </p:nvPr>
        </p:nvSpPr>
        <p:spPr>
          <a:xfrm>
            <a:off x="1881942" y="2856792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  <p:sp>
        <p:nvSpPr>
          <p:cNvPr id="1145" name="Google Shape;1145;p74"/>
          <p:cNvSpPr txBox="1"/>
          <p:nvPr>
            <p:ph idx="14" type="title"/>
          </p:nvPr>
        </p:nvSpPr>
        <p:spPr>
          <a:xfrm>
            <a:off x="3638787" y="2856792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  <p:sp>
        <p:nvSpPr>
          <p:cNvPr id="1146" name="Google Shape;1146;p74"/>
          <p:cNvSpPr txBox="1"/>
          <p:nvPr>
            <p:ph idx="15" type="title"/>
          </p:nvPr>
        </p:nvSpPr>
        <p:spPr>
          <a:xfrm>
            <a:off x="5413075" y="2856792"/>
            <a:ext cx="1521600" cy="366300"/>
          </a:xfrm>
          <a:prstGeom prst="rect">
            <a:avLst/>
          </a:prstGeom>
        </p:spPr>
        <p:txBody>
          <a:bodyPr anchorCtr="0" anchor="t" bIns="69425" lIns="69425" spcFirstLastPara="1" rIns="69425" wrap="square" tIns="69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66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9" name="Google Shape;939;p64"/>
          <p:cNvCxnSpPr/>
          <p:nvPr/>
        </p:nvCxnSpPr>
        <p:spPr>
          <a:xfrm>
            <a:off x="682863" y="2676625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0" name="Google Shape;940;p64"/>
          <p:cNvSpPr/>
          <p:nvPr/>
        </p:nvSpPr>
        <p:spPr>
          <a:xfrm>
            <a:off x="2350300" y="2496026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1" name="Google Shape;941;p64"/>
          <p:cNvSpPr/>
          <p:nvPr/>
        </p:nvSpPr>
        <p:spPr>
          <a:xfrm>
            <a:off x="4215088" y="2496026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2" name="Google Shape;942;p64"/>
          <p:cNvSpPr/>
          <p:nvPr/>
        </p:nvSpPr>
        <p:spPr>
          <a:xfrm>
            <a:off x="621400" y="2496026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3" name="Google Shape;943;p64"/>
          <p:cNvSpPr/>
          <p:nvPr/>
        </p:nvSpPr>
        <p:spPr>
          <a:xfrm>
            <a:off x="6089013" y="2496033"/>
            <a:ext cx="361200" cy="361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85775" rotWithShape="0" algn="bl" dir="7800000" dist="7620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4" name="Google Shape;944;p64"/>
          <p:cNvSpPr/>
          <p:nvPr/>
        </p:nvSpPr>
        <p:spPr>
          <a:xfrm>
            <a:off x="7730567" y="2263523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45" name="Google Shape;945;p6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946" name="Google Shape;946;p64"/>
          <p:cNvSpPr txBox="1"/>
          <p:nvPr>
            <p:ph idx="5" type="title"/>
          </p:nvPr>
        </p:nvSpPr>
        <p:spPr>
          <a:xfrm>
            <a:off x="293050" y="2031200"/>
            <a:ext cx="10314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AI?</a:t>
            </a:r>
            <a:endParaRPr/>
          </a:p>
        </p:txBody>
      </p:sp>
      <p:sp>
        <p:nvSpPr>
          <p:cNvPr id="947" name="Google Shape;947;p64"/>
          <p:cNvSpPr txBox="1"/>
          <p:nvPr>
            <p:ph idx="3" type="title"/>
          </p:nvPr>
        </p:nvSpPr>
        <p:spPr>
          <a:xfrm>
            <a:off x="2031850" y="2031200"/>
            <a:ext cx="10314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</a:t>
            </a:r>
            <a:endParaRPr/>
          </a:p>
        </p:txBody>
      </p:sp>
      <p:sp>
        <p:nvSpPr>
          <p:cNvPr id="948" name="Google Shape;948;p64"/>
          <p:cNvSpPr txBox="1"/>
          <p:nvPr>
            <p:ph idx="4" type="title"/>
          </p:nvPr>
        </p:nvSpPr>
        <p:spPr>
          <a:xfrm>
            <a:off x="3770650" y="2031200"/>
            <a:ext cx="12876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Algorithms</a:t>
            </a:r>
            <a:endParaRPr/>
          </a:p>
        </p:txBody>
      </p:sp>
      <p:sp>
        <p:nvSpPr>
          <p:cNvPr id="949" name="Google Shape;949;p64"/>
          <p:cNvSpPr txBox="1"/>
          <p:nvPr>
            <p:ph idx="6" type="title"/>
          </p:nvPr>
        </p:nvSpPr>
        <p:spPr>
          <a:xfrm>
            <a:off x="5676025" y="2031200"/>
            <a:ext cx="12255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AI</a:t>
            </a:r>
            <a:endParaRPr/>
          </a:p>
        </p:txBody>
      </p:sp>
      <p:sp>
        <p:nvSpPr>
          <p:cNvPr id="950" name="Google Shape;950;p64"/>
          <p:cNvSpPr txBox="1"/>
          <p:nvPr>
            <p:ph idx="7" type="title"/>
          </p:nvPr>
        </p:nvSpPr>
        <p:spPr>
          <a:xfrm>
            <a:off x="7637025" y="1797200"/>
            <a:ext cx="10314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</a:t>
            </a:r>
            <a:endParaRPr/>
          </a:p>
        </p:txBody>
      </p:sp>
      <p:sp>
        <p:nvSpPr>
          <p:cNvPr id="951" name="Google Shape;951;p64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AI actually works and what makes it special (and so energy consuming)</a:t>
            </a:r>
            <a:endParaRPr/>
          </a:p>
        </p:txBody>
      </p:sp>
      <p:sp>
        <p:nvSpPr>
          <p:cNvPr id="952" name="Google Shape;952;p6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  <p:sp>
        <p:nvSpPr>
          <p:cNvPr id="953" name="Google Shape;953;p64"/>
          <p:cNvSpPr txBox="1"/>
          <p:nvPr>
            <p:ph type="title"/>
          </p:nvPr>
        </p:nvSpPr>
        <p:spPr>
          <a:xfrm>
            <a:off x="115025" y="502775"/>
            <a:ext cx="5829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954" name="Google Shape;954;p64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Different ways to use data to train models and why more is better</a:t>
            </a:r>
            <a:endParaRPr/>
          </a:p>
        </p:txBody>
      </p:sp>
      <p:sp>
        <p:nvSpPr>
          <p:cNvPr id="955" name="Google Shape;955;p64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Commonly found AI algorithms and why they work so well</a:t>
            </a:r>
            <a:endParaRPr/>
          </a:p>
        </p:txBody>
      </p:sp>
      <p:sp>
        <p:nvSpPr>
          <p:cNvPr id="956" name="Google Shape;956;p64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the different types of AI are–actual and theoretical</a:t>
            </a:r>
            <a:endParaRPr/>
          </a:p>
        </p:txBody>
      </p:sp>
      <p:sp>
        <p:nvSpPr>
          <p:cNvPr id="957" name="Google Shape;957;p64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how we are implementing this in our project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65"/>
          <p:cNvSpPr txBox="1"/>
          <p:nvPr>
            <p:ph idx="8" type="title"/>
          </p:nvPr>
        </p:nvSpPr>
        <p:spPr>
          <a:xfrm>
            <a:off x="228600" y="4774925"/>
            <a:ext cx="87897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https://www.oracle.com/in/artificial-intelligence/ai-model-training/</a:t>
            </a:r>
            <a:endParaRPr/>
          </a:p>
        </p:txBody>
      </p:sp>
      <p:sp>
        <p:nvSpPr>
          <p:cNvPr id="963" name="Google Shape;963;p6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964" name="Google Shape;964;p65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Data Curation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A large data set is given attributes to give a model examples of what is or isn’t whatever is being recognized</a:t>
            </a:r>
            <a:endParaRPr sz="1000"/>
          </a:p>
        </p:txBody>
      </p:sp>
      <p:sp>
        <p:nvSpPr>
          <p:cNvPr id="965" name="Google Shape;965;p65"/>
          <p:cNvSpPr txBox="1"/>
          <p:nvPr>
            <p:ph idx="5" type="subTitle"/>
          </p:nvPr>
        </p:nvSpPr>
        <p:spPr>
          <a:xfrm>
            <a:off x="4597200" y="1993200"/>
            <a:ext cx="14835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BM Plex Sans Medium"/>
                <a:ea typeface="IBM Plex Sans Medium"/>
                <a:cs typeface="IBM Plex Sans Medium"/>
                <a:sym typeface="IBM Plex Sans Medium"/>
              </a:rPr>
              <a:t>Testing/Validation</a:t>
            </a:r>
            <a:endParaRPr sz="11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The model’s performance is </a:t>
            </a:r>
            <a:r>
              <a:rPr lang="en" sz="1000"/>
              <a:t>evaluated</a:t>
            </a:r>
            <a:r>
              <a:rPr lang="en" sz="1000"/>
              <a:t> using new, unseen data</a:t>
            </a:r>
            <a:endParaRPr sz="1000"/>
          </a:p>
        </p:txBody>
      </p:sp>
      <p:sp>
        <p:nvSpPr>
          <p:cNvPr id="966" name="Google Shape;966;p65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Sora Medium"/>
                <a:ea typeface="Sora Medium"/>
                <a:cs typeface="Sora Medium"/>
                <a:sym typeface="Sora Medium"/>
              </a:rPr>
              <a:t>Model Refinement</a:t>
            </a:r>
            <a:endParaRPr sz="1000"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Model is monitored, adjusted, and given more cleaned data to remedy deviations</a:t>
            </a:r>
            <a:endParaRPr sz="1000"/>
          </a:p>
        </p:txBody>
      </p:sp>
      <p:sp>
        <p:nvSpPr>
          <p:cNvPr id="967" name="Google Shape;967;p65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IBM Plex Sans Medium"/>
                <a:ea typeface="IBM Plex Sans Medium"/>
                <a:cs typeface="IBM Plex Sans Medium"/>
                <a:sym typeface="IBM Plex Sans Medium"/>
              </a:rPr>
              <a:t>Model Deployment</a:t>
            </a:r>
            <a:endParaRPr sz="11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The model is ready for use with minimal oversight and deviation</a:t>
            </a:r>
            <a:endParaRPr sz="1000"/>
          </a:p>
        </p:txBody>
      </p:sp>
      <p:sp>
        <p:nvSpPr>
          <p:cNvPr id="968" name="Google Shape;968;p65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ra Medium"/>
                <a:ea typeface="Sora Medium"/>
                <a:cs typeface="Sora Medium"/>
                <a:sym typeface="Sora Medium"/>
              </a:rPr>
              <a:t>Model Selection</a:t>
            </a:r>
            <a:endParaRPr sz="1100"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Different models are better for different tasks, covered next</a:t>
            </a:r>
            <a:endParaRPr sz="1000"/>
          </a:p>
        </p:txBody>
      </p:sp>
      <p:sp>
        <p:nvSpPr>
          <p:cNvPr id="969" name="Google Shape;969;p65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Sora Medium"/>
                <a:ea typeface="Sora Medium"/>
                <a:cs typeface="Sora Medium"/>
                <a:sym typeface="Sora Medium"/>
              </a:rPr>
              <a:t>Model Training</a:t>
            </a:r>
            <a:endParaRPr sz="1100"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The model is fed the curated data to allow it to learn patterns and form prediction patterns</a:t>
            </a:r>
            <a:endParaRPr sz="1000"/>
          </a:p>
        </p:txBody>
      </p:sp>
      <p:sp>
        <p:nvSpPr>
          <p:cNvPr id="970" name="Google Shape;970;p65"/>
          <p:cNvSpPr txBox="1"/>
          <p:nvPr>
            <p:ph idx="2" type="title"/>
          </p:nvPr>
        </p:nvSpPr>
        <p:spPr>
          <a:xfrm>
            <a:off x="115025" y="502775"/>
            <a:ext cx="54000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AI?</a:t>
            </a:r>
            <a:endParaRPr/>
          </a:p>
        </p:txBody>
      </p:sp>
      <p:sp>
        <p:nvSpPr>
          <p:cNvPr id="971" name="Google Shape;971;p65"/>
          <p:cNvSpPr/>
          <p:nvPr/>
        </p:nvSpPr>
        <p:spPr>
          <a:xfrm>
            <a:off x="750" y="2943425"/>
            <a:ext cx="1669500" cy="3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2" name="Google Shape;972;p65"/>
          <p:cNvSpPr/>
          <p:nvPr/>
        </p:nvSpPr>
        <p:spPr>
          <a:xfrm>
            <a:off x="1713600" y="2556600"/>
            <a:ext cx="1395000" cy="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3" name="Google Shape;973;p65"/>
          <p:cNvSpPr/>
          <p:nvPr/>
        </p:nvSpPr>
        <p:spPr>
          <a:xfrm>
            <a:off x="3151800" y="2273950"/>
            <a:ext cx="1395000" cy="3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4" name="Google Shape;974;p65"/>
          <p:cNvSpPr/>
          <p:nvPr/>
        </p:nvSpPr>
        <p:spPr>
          <a:xfrm>
            <a:off x="4593600" y="1960500"/>
            <a:ext cx="1395000" cy="3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5" name="Google Shape;975;p65"/>
          <p:cNvSpPr/>
          <p:nvPr/>
        </p:nvSpPr>
        <p:spPr>
          <a:xfrm>
            <a:off x="6028350" y="1616400"/>
            <a:ext cx="1395000" cy="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6" name="Google Shape;976;p65"/>
          <p:cNvSpPr/>
          <p:nvPr/>
        </p:nvSpPr>
        <p:spPr>
          <a:xfrm>
            <a:off x="7473750" y="1245250"/>
            <a:ext cx="1669500" cy="3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77" name="Google Shape;977;p65"/>
          <p:cNvSpPr txBox="1"/>
          <p:nvPr/>
        </p:nvSpPr>
        <p:spPr>
          <a:xfrm>
            <a:off x="180575" y="1103800"/>
            <a:ext cx="4344600" cy="53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AI is an type of programming which allows a program to draw conclusions from patterns and change outputs based on new data without programmer intervention.</a:t>
            </a:r>
            <a:endParaRPr sz="11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Basically, highly advanced pattern recognition and generation accordingly.</a:t>
            </a:r>
            <a:endParaRPr sz="11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p66"/>
          <p:cNvSpPr/>
          <p:nvPr/>
        </p:nvSpPr>
        <p:spPr>
          <a:xfrm rot="1181745">
            <a:off x="3565253" y="751191"/>
            <a:ext cx="2013499" cy="1991018"/>
          </a:xfrm>
          <a:prstGeom prst="ellipse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3" name="Google Shape;983;p66"/>
          <p:cNvSpPr/>
          <p:nvPr/>
        </p:nvSpPr>
        <p:spPr>
          <a:xfrm rot="9649294">
            <a:off x="-1341325" y="856718"/>
            <a:ext cx="4949603" cy="1779974"/>
          </a:xfrm>
          <a:prstGeom prst="chord">
            <a:avLst>
              <a:gd fmla="val 2548532" name="adj1"/>
              <a:gd fmla="val 19993265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4" name="Google Shape;984;p66"/>
          <p:cNvSpPr/>
          <p:nvPr/>
        </p:nvSpPr>
        <p:spPr>
          <a:xfrm rot="748054">
            <a:off x="393745" y="1246154"/>
            <a:ext cx="3226691" cy="1216883"/>
          </a:xfrm>
          <a:prstGeom prst="flowChartConnector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5" name="Google Shape;985;p66"/>
          <p:cNvSpPr/>
          <p:nvPr/>
        </p:nvSpPr>
        <p:spPr>
          <a:xfrm flipH="1" rot="10800000">
            <a:off x="6153225" y="2339050"/>
            <a:ext cx="713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6" name="Google Shape;986;p66"/>
          <p:cNvSpPr/>
          <p:nvPr/>
        </p:nvSpPr>
        <p:spPr>
          <a:xfrm flipH="1">
            <a:off x="1158450" y="1403425"/>
            <a:ext cx="2799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87" name="Google Shape;987;p66"/>
          <p:cNvSpPr/>
          <p:nvPr/>
        </p:nvSpPr>
        <p:spPr>
          <a:xfrm flipH="1">
            <a:off x="1158450" y="1549150"/>
            <a:ext cx="2799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descr="Circuit board. Technology background. Central Computer Processors CPU concept. Motherboard digital chip. Tech science background. Integrated communication processor. 3D illustration (Provided by Getty Images)" id="988" name="Google Shape;988;p66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16675" r="16675" t="0"/>
          <a:stretch/>
        </p:blipFill>
        <p:spPr>
          <a:xfrm>
            <a:off x="1200750" y="984738"/>
            <a:ext cx="1649400" cy="1649400"/>
          </a:xfrm>
          <a:prstGeom prst="ellipse">
            <a:avLst/>
          </a:prstGeom>
        </p:spPr>
      </p:pic>
      <p:pic>
        <p:nvPicPr>
          <p:cNvPr descr="Machine Learning business concept. &#10;Artificial intelligence (AI) technology. (Provided by Getty Images)" id="989" name="Google Shape;989;p66"/>
          <p:cNvPicPr preferRelativeResize="0"/>
          <p:nvPr>
            <p:ph idx="3" type="pic"/>
          </p:nvPr>
        </p:nvPicPr>
        <p:blipFill rotWithShape="1">
          <a:blip r:embed="rId4">
            <a:alphaModFix/>
          </a:blip>
          <a:srcRect b="0" l="21363" r="21363" t="0"/>
          <a:stretch/>
        </p:blipFill>
        <p:spPr>
          <a:xfrm>
            <a:off x="3747300" y="921988"/>
            <a:ext cx="1649400" cy="1649400"/>
          </a:xfrm>
          <a:prstGeom prst="ellipse">
            <a:avLst/>
          </a:prstGeom>
        </p:spPr>
      </p:pic>
      <p:pic>
        <p:nvPicPr>
          <p:cNvPr descr="Businessperson shaking hand with digital partner over futuristic background. (Provided by Getty Images)" id="990" name="Google Shape;990;p66"/>
          <p:cNvPicPr preferRelativeResize="0"/>
          <p:nvPr>
            <p:ph idx="4" type="pic"/>
          </p:nvPr>
        </p:nvPicPr>
        <p:blipFill rotWithShape="1">
          <a:blip r:embed="rId5">
            <a:alphaModFix/>
          </a:blip>
          <a:srcRect b="0" l="16675" r="16675" t="0"/>
          <a:stretch/>
        </p:blipFill>
        <p:spPr>
          <a:xfrm>
            <a:off x="6080650" y="941438"/>
            <a:ext cx="1649400" cy="1649400"/>
          </a:xfrm>
          <a:prstGeom prst="ellipse">
            <a:avLst/>
          </a:prstGeom>
        </p:spPr>
      </p:pic>
      <p:sp>
        <p:nvSpPr>
          <p:cNvPr id="991" name="Google Shape;991;p66"/>
          <p:cNvSpPr txBox="1"/>
          <p:nvPr>
            <p:ph idx="14" type="title"/>
          </p:nvPr>
        </p:nvSpPr>
        <p:spPr>
          <a:xfrm>
            <a:off x="228600" y="4774925"/>
            <a:ext cx="62277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https://www.ibm.com/think/topics/artificial-intelligence-types</a:t>
            </a:r>
            <a:endParaRPr/>
          </a:p>
        </p:txBody>
      </p:sp>
      <p:sp>
        <p:nvSpPr>
          <p:cNvPr id="992" name="Google Shape;992;p66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993" name="Google Shape;993;p66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the only type of AI which exists today. Can be trained to perform a single task and can work faster than a human mind for some.</a:t>
            </a:r>
            <a:endParaRPr/>
          </a:p>
        </p:txBody>
      </p:sp>
      <p:sp>
        <p:nvSpPr>
          <p:cNvPr id="994" name="Google Shape;994;p66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Narrow AI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6"/>
                </a:solidFill>
              </a:rPr>
              <a:t>Weak AI</a:t>
            </a:r>
            <a:endParaRPr>
              <a:solidFill>
                <a:schemeClr val="accent6"/>
              </a:solidFill>
            </a:endParaRPr>
          </a:p>
        </p:txBody>
      </p:sp>
      <p:sp>
        <p:nvSpPr>
          <p:cNvPr id="995" name="Google Shape;995;p66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Currently theoretical, but in concept would be able to think, reason, and make judgement.</a:t>
            </a:r>
            <a:endParaRPr/>
          </a:p>
        </p:txBody>
      </p:sp>
      <p:sp>
        <p:nvSpPr>
          <p:cNvPr id="996" name="Google Shape;996;p66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AI (AGI)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Strong AI</a:t>
            </a:r>
            <a:endParaRPr>
              <a:solidFill>
                <a:schemeClr val="lt2"/>
              </a:solidFill>
            </a:endParaRPr>
          </a:p>
        </p:txBody>
      </p:sp>
      <p:sp>
        <p:nvSpPr>
          <p:cNvPr id="997" name="Google Shape;997;p66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Much like AGI, but would be able to be smarter than human and have judgement which surpasses emotion.</a:t>
            </a:r>
            <a:endParaRPr/>
          </a:p>
        </p:txBody>
      </p:sp>
      <p:sp>
        <p:nvSpPr>
          <p:cNvPr id="998" name="Google Shape;998;p66"/>
          <p:cNvSpPr txBox="1"/>
          <p:nvPr>
            <p:ph idx="9" type="title"/>
          </p:nvPr>
        </p:nvSpPr>
        <p:spPr>
          <a:xfrm>
            <a:off x="5861950" y="3061625"/>
            <a:ext cx="20868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</a:t>
            </a:r>
            <a:r>
              <a:rPr lang="en"/>
              <a:t>Superintelligence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4"/>
                </a:solidFill>
              </a:rPr>
              <a:t>Super AI</a:t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999" name="Google Shape;999;p66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Types of AI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3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67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Generative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Create/generate new content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Think ChatGPT.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1005" name="Google Shape;1005;p67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IBM Plex Sans Medium"/>
                <a:ea typeface="IBM Plex Sans Medium"/>
                <a:cs typeface="IBM Plex Sans Medium"/>
                <a:sym typeface="IBM Plex Sans Medium"/>
              </a:rPr>
              <a:t>Predictive</a:t>
            </a:r>
            <a:endParaRPr sz="16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Analyze data to make predictions and decisions.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Think cancer recognition AI technology.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t/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1006" name="Google Shape;1006;p6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007" name="Google Shape;1007;p67"/>
          <p:cNvSpPr txBox="1"/>
          <p:nvPr>
            <p:ph idx="3" type="title"/>
          </p:nvPr>
        </p:nvSpPr>
        <p:spPr>
          <a:xfrm>
            <a:off x="115025" y="502775"/>
            <a:ext cx="3905400" cy="22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Most AI models fall under one </a:t>
            </a:r>
            <a:endParaRPr sz="34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of these two categories</a:t>
            </a:r>
            <a:endParaRPr sz="3400"/>
          </a:p>
        </p:txBody>
      </p:sp>
      <p:sp>
        <p:nvSpPr>
          <p:cNvPr id="1008" name="Google Shape;1008;p67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Year/Quarter/Month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2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68"/>
          <p:cNvSpPr txBox="1"/>
          <p:nvPr>
            <p:ph idx="14" type="title"/>
          </p:nvPr>
        </p:nvSpPr>
        <p:spPr>
          <a:xfrm>
            <a:off x="228600" y="4773275"/>
            <a:ext cx="50520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https://www.mendix.com/blog/what-are-the-different-types-of-ai-models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https://www.tableau.com/data-insights/ai/algorithms</a:t>
            </a:r>
            <a:endParaRPr/>
          </a:p>
        </p:txBody>
      </p:sp>
      <p:sp>
        <p:nvSpPr>
          <p:cNvPr id="1014" name="Google Shape;1014;p6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015" name="Google Shape;1015;p68"/>
          <p:cNvSpPr txBox="1"/>
          <p:nvPr>
            <p:ph idx="3" type="title"/>
          </p:nvPr>
        </p:nvSpPr>
        <p:spPr>
          <a:xfrm>
            <a:off x="115025" y="1406500"/>
            <a:ext cx="1179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7C4D0"/>
                </a:solidFill>
              </a:rPr>
              <a:t>Machine Learning</a:t>
            </a:r>
            <a:endParaRPr>
              <a:solidFill>
                <a:srgbClr val="57C4D0"/>
              </a:solidFill>
            </a:endParaRPr>
          </a:p>
        </p:txBody>
      </p:sp>
      <p:sp>
        <p:nvSpPr>
          <p:cNvPr id="1016" name="Google Shape;1016;p68"/>
          <p:cNvSpPr txBox="1"/>
          <p:nvPr>
            <p:ph idx="5" type="title"/>
          </p:nvPr>
        </p:nvSpPr>
        <p:spPr>
          <a:xfrm>
            <a:off x="3362678" y="1406500"/>
            <a:ext cx="1179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Unsupervised Learning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017" name="Google Shape;1017;p68"/>
          <p:cNvSpPr txBox="1"/>
          <p:nvPr>
            <p:ph idx="2" type="title"/>
          </p:nvPr>
        </p:nvSpPr>
        <p:spPr>
          <a:xfrm>
            <a:off x="115025" y="502775"/>
            <a:ext cx="60555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AI Models</a:t>
            </a:r>
            <a:endParaRPr/>
          </a:p>
        </p:txBody>
      </p:sp>
      <p:sp>
        <p:nvSpPr>
          <p:cNvPr id="1018" name="Google Shape;1018;p68"/>
          <p:cNvSpPr txBox="1"/>
          <p:nvPr>
            <p:ph idx="4" type="title"/>
          </p:nvPr>
        </p:nvSpPr>
        <p:spPr>
          <a:xfrm>
            <a:off x="1733771" y="1406500"/>
            <a:ext cx="1179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AD759"/>
                </a:solidFill>
              </a:rPr>
              <a:t>Supervised Learning</a:t>
            </a:r>
            <a:endParaRPr>
              <a:solidFill>
                <a:srgbClr val="7AD759"/>
              </a:solidFill>
            </a:endParaRPr>
          </a:p>
        </p:txBody>
      </p:sp>
      <p:sp>
        <p:nvSpPr>
          <p:cNvPr id="1019" name="Google Shape;1019;p68"/>
          <p:cNvSpPr txBox="1"/>
          <p:nvPr>
            <p:ph idx="9" type="body"/>
          </p:nvPr>
        </p:nvSpPr>
        <p:spPr>
          <a:xfrm>
            <a:off x="3362678" y="1801500"/>
            <a:ext cx="1179000" cy="28272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/>
              <a:t>Model takes </a:t>
            </a:r>
            <a:r>
              <a:rPr lang="en" sz="950">
                <a:solidFill>
                  <a:schemeClr val="accent1"/>
                </a:solidFill>
                <a:latin typeface="Sora Medium"/>
                <a:ea typeface="Sora Medium"/>
                <a:cs typeface="Sora Medium"/>
                <a:sym typeface="Sora Medium"/>
              </a:rPr>
              <a:t>unlabeled data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during training and evaluates to provide more insights on relationships. </a:t>
            </a:r>
            <a:endParaRPr sz="95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chemeClr val="accen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accent1"/>
                </a:solidFill>
                <a:latin typeface="Sora Medium"/>
                <a:ea typeface="Sora Medium"/>
                <a:cs typeface="Sora Medium"/>
                <a:sym typeface="Sora Medium"/>
              </a:rPr>
              <a:t>Clustering:</a:t>
            </a:r>
            <a:endParaRPr sz="950">
              <a:solidFill>
                <a:schemeClr val="accent1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Sorting unlabeled data points into 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predefined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clusters.</a:t>
            </a:r>
            <a:endParaRPr sz="95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Goal is to have each 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point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belong to one cluster with no overlap</a:t>
            </a:r>
            <a:endParaRPr sz="95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</p:txBody>
      </p:sp>
      <p:sp>
        <p:nvSpPr>
          <p:cNvPr id="1020" name="Google Shape;1020;p68"/>
          <p:cNvSpPr txBox="1"/>
          <p:nvPr>
            <p:ph idx="1" type="body"/>
          </p:nvPr>
        </p:nvSpPr>
        <p:spPr>
          <a:xfrm>
            <a:off x="115025" y="1801500"/>
            <a:ext cx="1179000" cy="28272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/>
              <a:t>Machine learning is the type of AI most commonly used.</a:t>
            </a:r>
            <a:endParaRPr sz="95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7C4D0"/>
                </a:solidFill>
                <a:latin typeface="Sora Medium"/>
                <a:ea typeface="Sora Medium"/>
                <a:cs typeface="Sora Medium"/>
                <a:sym typeface="Sora Medium"/>
              </a:rPr>
              <a:t>Classification:</a:t>
            </a:r>
            <a:endParaRPr sz="950">
              <a:solidFill>
                <a:srgbClr val="57C4D0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Either/or result using binary (1 or 0). There is also </a:t>
            </a:r>
            <a:r>
              <a:rPr lang="en" sz="950">
                <a:solidFill>
                  <a:schemeClr val="dk1"/>
                </a:solidFill>
                <a:latin typeface="Sora Medium"/>
                <a:ea typeface="Sora Medium"/>
                <a:cs typeface="Sora Medium"/>
                <a:sym typeface="Sora Medium"/>
              </a:rPr>
              <a:t>multi-class classification.</a:t>
            </a:r>
            <a:endParaRPr sz="950">
              <a:solidFill>
                <a:schemeClr val="dk1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50">
              <a:solidFill>
                <a:srgbClr val="57C4D0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rgbClr val="57C4D0"/>
                </a:solidFill>
                <a:latin typeface="Sora Medium"/>
                <a:ea typeface="Sora Medium"/>
                <a:cs typeface="Sora Medium"/>
                <a:sym typeface="Sora Medium"/>
              </a:rPr>
              <a:t>Regression:</a:t>
            </a:r>
            <a:endParaRPr sz="950">
              <a:solidFill>
                <a:srgbClr val="57C4D0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Result will end with a </a:t>
            </a:r>
            <a:r>
              <a:rPr lang="en" sz="95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real number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(round or decimal point. Usually uses dependent and independent 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variable</a:t>
            </a:r>
            <a:r>
              <a:rPr lang="en" sz="95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.</a:t>
            </a:r>
            <a:endParaRPr sz="95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</p:txBody>
      </p:sp>
      <p:sp>
        <p:nvSpPr>
          <p:cNvPr id="1021" name="Google Shape;1021;p68"/>
          <p:cNvSpPr txBox="1"/>
          <p:nvPr>
            <p:ph idx="7" type="body"/>
          </p:nvPr>
        </p:nvSpPr>
        <p:spPr>
          <a:xfrm>
            <a:off x="1733771" y="1801500"/>
            <a:ext cx="1179000" cy="28272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takes </a:t>
            </a:r>
            <a:r>
              <a:rPr lang="en" sz="900">
                <a:solidFill>
                  <a:srgbClr val="7AD759"/>
                </a:solidFill>
                <a:latin typeface="Sora Medium"/>
                <a:ea typeface="Sora Medium"/>
                <a:cs typeface="Sora Medium"/>
                <a:sym typeface="Sora Medium"/>
              </a:rPr>
              <a:t>clearly labeled </a:t>
            </a: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data during training. </a:t>
            </a:r>
            <a:endParaRPr sz="90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7AD759"/>
                </a:solidFill>
                <a:latin typeface="Sora Medium"/>
                <a:ea typeface="Sora Medium"/>
                <a:cs typeface="Sora Medium"/>
                <a:sym typeface="Sora Medium"/>
              </a:rPr>
              <a:t>Decision trees:</a:t>
            </a:r>
            <a:endParaRPr sz="900">
              <a:solidFill>
                <a:srgbClr val="7AD759"/>
              </a:solidFill>
              <a:latin typeface="Sora Medium"/>
              <a:ea typeface="Sora Medium"/>
              <a:cs typeface="Sora Medium"/>
              <a:sym typeface="Sora Medium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Data is organized in a tree structure, where “roots” are training datasets and new data is input as a node in its corresponding location using </a:t>
            </a:r>
            <a:r>
              <a:rPr lang="en" sz="900">
                <a:solidFill>
                  <a:schemeClr val="dk1"/>
                </a:solidFill>
                <a:latin typeface="Sora Medium"/>
                <a:ea typeface="Sora Medium"/>
                <a:cs typeface="Sora Medium"/>
                <a:sym typeface="Sora Medium"/>
              </a:rPr>
              <a:t>Attribute Selection Measures (ASM)</a:t>
            </a: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as defined by the program</a:t>
            </a:r>
            <a:endParaRPr sz="900"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</p:txBody>
      </p:sp>
      <p:cxnSp>
        <p:nvCxnSpPr>
          <p:cNvPr id="1022" name="Google Shape;1022;p68"/>
          <p:cNvCxnSpPr/>
          <p:nvPr/>
        </p:nvCxnSpPr>
        <p:spPr>
          <a:xfrm rot="5400000">
            <a:off x="1487314" y="2979700"/>
            <a:ext cx="3298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3" name="Google Shape;1023;p68"/>
          <p:cNvCxnSpPr/>
          <p:nvPr/>
        </p:nvCxnSpPr>
        <p:spPr>
          <a:xfrm rot="5400000">
            <a:off x="-139772" y="2979700"/>
            <a:ext cx="3298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4" name="Google Shape;1024;p68"/>
          <p:cNvSpPr txBox="1"/>
          <p:nvPr>
            <p:ph idx="4" type="title"/>
          </p:nvPr>
        </p:nvSpPr>
        <p:spPr>
          <a:xfrm>
            <a:off x="4991670" y="1406500"/>
            <a:ext cx="1257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Reinforcement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endParaRPr/>
          </a:p>
        </p:txBody>
      </p:sp>
      <p:sp>
        <p:nvSpPr>
          <p:cNvPr id="1025" name="Google Shape;1025;p68"/>
          <p:cNvSpPr txBox="1"/>
          <p:nvPr>
            <p:ph idx="7" type="body"/>
          </p:nvPr>
        </p:nvSpPr>
        <p:spPr>
          <a:xfrm>
            <a:off x="4991664" y="1801500"/>
            <a:ext cx="1179000" cy="28272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Model learns by taking in feedback from the result of its action. Uses an </a:t>
            </a:r>
            <a:r>
              <a:rPr lang="en" sz="900">
                <a:latin typeface="Sora Medium"/>
                <a:ea typeface="Sora Medium"/>
                <a:cs typeface="Sora Medium"/>
                <a:sym typeface="Sora Medium"/>
              </a:rPr>
              <a:t>agent to perform actions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 and an </a:t>
            </a:r>
            <a:r>
              <a:rPr lang="en" sz="900">
                <a:latin typeface="Sora Medium"/>
                <a:ea typeface="Sora Medium"/>
                <a:cs typeface="Sora Medium"/>
                <a:sym typeface="Sora Medium"/>
              </a:rPr>
              <a:t>environment 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where the action is performed. The e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nvironment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 sends the agent </a:t>
            </a:r>
            <a:r>
              <a:rPr lang="en" sz="9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rPr>
              <a:t>positive or negative rewards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 to either promote or discourage behavior and model adjusts accordingly.</a:t>
            </a:r>
            <a:endParaRPr sz="900"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  <p:cxnSp>
        <p:nvCxnSpPr>
          <p:cNvPr id="1026" name="Google Shape;1026;p68"/>
          <p:cNvCxnSpPr/>
          <p:nvPr/>
        </p:nvCxnSpPr>
        <p:spPr>
          <a:xfrm rot="5400000">
            <a:off x="3118124" y="2979700"/>
            <a:ext cx="3298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27" name="Google Shape;1027;p68"/>
          <p:cNvSpPr txBox="1"/>
          <p:nvPr>
            <p:ph idx="5" type="title"/>
          </p:nvPr>
        </p:nvSpPr>
        <p:spPr>
          <a:xfrm>
            <a:off x="6620775" y="1406500"/>
            <a:ext cx="1179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</a:t>
            </a:r>
            <a:endParaRPr/>
          </a:p>
        </p:txBody>
      </p:sp>
      <p:sp>
        <p:nvSpPr>
          <p:cNvPr id="1028" name="Google Shape;1028;p68"/>
          <p:cNvSpPr txBox="1"/>
          <p:nvPr>
            <p:ph idx="9" type="body"/>
          </p:nvPr>
        </p:nvSpPr>
        <p:spPr>
          <a:xfrm>
            <a:off x="6620775" y="1801500"/>
            <a:ext cx="1179000" cy="28272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/>
              <a:t>Advanced type of ML that learns to identify complex patterns in text, images and sounds. Data is </a:t>
            </a:r>
            <a:r>
              <a:rPr lang="en" sz="900">
                <a:latin typeface="Sora Medium"/>
                <a:ea typeface="Sora Medium"/>
                <a:cs typeface="Sora Medium"/>
                <a:sym typeface="Sora Medium"/>
              </a:rPr>
              <a:t>processed</a:t>
            </a:r>
            <a:r>
              <a:rPr lang="en" sz="900">
                <a:latin typeface="Sora Medium"/>
                <a:ea typeface="Sora Medium"/>
                <a:cs typeface="Sora Medium"/>
                <a:sym typeface="Sora Medium"/>
              </a:rPr>
              <a:t> and classified </a:t>
            </a:r>
            <a:r>
              <a:rPr lang="en" sz="900">
                <a:latin typeface="Sora Thin"/>
                <a:ea typeface="Sora Thin"/>
                <a:cs typeface="Sora Thin"/>
                <a:sym typeface="Sora Thin"/>
              </a:rPr>
              <a:t>through the </a:t>
            </a:r>
            <a:r>
              <a:rPr lang="en" sz="900">
                <a:solidFill>
                  <a:schemeClr val="accent6"/>
                </a:solidFill>
                <a:latin typeface="Sora Medium"/>
                <a:ea typeface="Sora Medium"/>
                <a:cs typeface="Sora Medium"/>
                <a:sym typeface="Sora Medium"/>
              </a:rPr>
              <a:t>input layer</a:t>
            </a: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, which receives and passes raw data, </a:t>
            </a:r>
            <a:r>
              <a:rPr lang="en" sz="900">
                <a:solidFill>
                  <a:schemeClr val="accent6"/>
                </a:solidFill>
                <a:latin typeface="Sora Medium"/>
                <a:ea typeface="Sora Medium"/>
                <a:cs typeface="Sora Medium"/>
                <a:sym typeface="Sora Medium"/>
              </a:rPr>
              <a:t> hidden layers</a:t>
            </a: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which assess and transform, and </a:t>
            </a:r>
            <a:r>
              <a:rPr lang="en" sz="900">
                <a:solidFill>
                  <a:schemeClr val="accent6"/>
                </a:solidFill>
                <a:latin typeface="Sora Medium"/>
                <a:ea typeface="Sora Medium"/>
                <a:cs typeface="Sora Medium"/>
                <a:sym typeface="Sora Medium"/>
              </a:rPr>
              <a:t>outer layer</a:t>
            </a:r>
            <a:r>
              <a:rPr lang="en" sz="900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which uses processed data to deliver a result.</a:t>
            </a:r>
            <a:endParaRPr sz="900">
              <a:solidFill>
                <a:schemeClr val="accent6"/>
              </a:solidFill>
              <a:latin typeface="Sora Medium"/>
              <a:ea typeface="Sora Medium"/>
              <a:cs typeface="Sora Medium"/>
              <a:sym typeface="Sora Medium"/>
            </a:endParaRPr>
          </a:p>
        </p:txBody>
      </p:sp>
      <p:cxnSp>
        <p:nvCxnSpPr>
          <p:cNvPr id="1029" name="Google Shape;1029;p68"/>
          <p:cNvCxnSpPr/>
          <p:nvPr/>
        </p:nvCxnSpPr>
        <p:spPr>
          <a:xfrm rot="5400000">
            <a:off x="4745413" y="2979700"/>
            <a:ext cx="3298800" cy="0"/>
          </a:xfrm>
          <a:prstGeom prst="straightConnector1">
            <a:avLst/>
          </a:prstGeom>
          <a:noFill/>
          <a:ln cap="flat" cmpd="sng" w="1905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3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69"/>
          <p:cNvSpPr txBox="1"/>
          <p:nvPr>
            <p:ph idx="9" type="title"/>
          </p:nvPr>
        </p:nvSpPr>
        <p:spPr>
          <a:xfrm>
            <a:off x="228600" y="1711525"/>
            <a:ext cx="8686800" cy="29985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Random Forest:</a:t>
            </a:r>
            <a:r>
              <a:rPr lang="en">
                <a:solidFill>
                  <a:schemeClr val="accent4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A collection of decision trees. Different decision trees are built and connected to get more accurate results.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Support Vector </a:t>
            </a:r>
            <a:r>
              <a:rPr lang="en">
                <a:solidFill>
                  <a:schemeClr val="accent1"/>
                </a:solidFill>
              </a:rPr>
              <a:t>Machine (SVM)</a:t>
            </a:r>
            <a:r>
              <a:rPr lang="en">
                <a:solidFill>
                  <a:schemeClr val="accent1"/>
                </a:solidFill>
              </a:rPr>
              <a:t>: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Can be used for either classification or regression. Plots each data point into a chart of N dimensional space where N= # of datapoints. Then, the algorithm classifies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data points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by finding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hyperplane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separating each class.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9DB61"/>
                </a:solidFill>
              </a:rPr>
              <a:t>Linear and Logistic Regression:</a:t>
            </a:r>
            <a:r>
              <a:rPr lang="en">
                <a:solidFill>
                  <a:schemeClr val="accent3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These two are supervised learning algorithms which discover the relationships between data points, whether numerical (linear) or binary (logistic)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</a:rPr>
              <a:t>K-means clustering: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Designed to perform clustering in unsupervised learning by taking in predetermined clusters and plots all data regardless of cluster. Then, it plots a randomly-selected piece of data as the </a:t>
            </a:r>
            <a:r>
              <a:rPr lang="en">
                <a:solidFill>
                  <a:schemeClr val="dk1"/>
                </a:solidFill>
              </a:rPr>
              <a:t>centroid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 of each cluster. From there, it sorts remaining data points into clusters based on proximity to each other and the centroid data point for each cluster.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7C4D0"/>
                </a:solidFill>
              </a:rPr>
              <a:t>Neural Networks:</a:t>
            </a:r>
            <a:r>
              <a:rPr lang="en">
                <a:solidFill>
                  <a:schemeClr val="accent1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A collection of AI algorithms which mimic functions of the human brain, especially used for classification and pattern recognition. The most cited is a </a:t>
            </a:r>
            <a:r>
              <a:rPr lang="en">
                <a:solidFill>
                  <a:srgbClr val="57C4D0"/>
                </a:solidFill>
              </a:rPr>
              <a:t>convolutional neural network (CNN)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, which focuses on processing grid-type data (like images and videos) using convolutional layers filtering driving patterns and spatial hierarchies. 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	</a:t>
            </a:r>
            <a:r>
              <a:rPr lang="en">
                <a:solidFill>
                  <a:schemeClr val="accent4"/>
                </a:solidFill>
              </a:rPr>
              <a:t>Convolutional operations: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  <a:latin typeface="Sora Thin"/>
                <a:ea typeface="Sora Thin"/>
                <a:cs typeface="Sora Thin"/>
                <a:sym typeface="Sora Thin"/>
              </a:rPr>
              <a:t>Specialized linear operation which detects local features of an image by applying filters.</a:t>
            </a:r>
            <a:endParaRPr>
              <a:solidFill>
                <a:schemeClr val="dk1"/>
              </a:solidFill>
              <a:latin typeface="Sora Thin"/>
              <a:ea typeface="Sora Thin"/>
              <a:cs typeface="Sora Thin"/>
              <a:sym typeface="Sora Thin"/>
            </a:endParaRPr>
          </a:p>
        </p:txBody>
      </p:sp>
      <p:sp>
        <p:nvSpPr>
          <p:cNvPr id="1035" name="Google Shape;1035;p69"/>
          <p:cNvSpPr txBox="1"/>
          <p:nvPr>
            <p:ph type="title"/>
          </p:nvPr>
        </p:nvSpPr>
        <p:spPr>
          <a:xfrm>
            <a:off x="231447" y="1287875"/>
            <a:ext cx="71940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Commonly used algorithms</a:t>
            </a:r>
            <a:endParaRPr/>
          </a:p>
        </p:txBody>
      </p:sp>
      <p:sp>
        <p:nvSpPr>
          <p:cNvPr id="1036" name="Google Shape;1036;p69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037" name="Google Shape;1037;p69"/>
          <p:cNvSpPr txBox="1"/>
          <p:nvPr>
            <p:ph idx="16" type="title"/>
          </p:nvPr>
        </p:nvSpPr>
        <p:spPr>
          <a:xfrm>
            <a:off x="93381" y="502775"/>
            <a:ext cx="71781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 Algorithms</a:t>
            </a:r>
            <a:endParaRPr/>
          </a:p>
        </p:txBody>
      </p:sp>
      <p:sp>
        <p:nvSpPr>
          <p:cNvPr id="1038" name="Google Shape;1038;p69"/>
          <p:cNvSpPr txBox="1"/>
          <p:nvPr>
            <p:ph idx="17" type="title"/>
          </p:nvPr>
        </p:nvSpPr>
        <p:spPr>
          <a:xfrm>
            <a:off x="228600" y="4774925"/>
            <a:ext cx="50958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https://www.tableau.com/data-insights/ai/algorithms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https://www.geeksforgeeks.org/types-of-neural-networks/</a:t>
            </a:r>
            <a:endParaRPr/>
          </a:p>
        </p:txBody>
      </p:sp>
      <p:sp>
        <p:nvSpPr>
          <p:cNvPr id="1039" name="Google Shape;1039;p69"/>
          <p:cNvSpPr/>
          <p:nvPr/>
        </p:nvSpPr>
        <p:spPr>
          <a:xfrm flipH="1" rot="10800000">
            <a:off x="228600" y="1703825"/>
            <a:ext cx="891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70"/>
          <p:cNvSpPr/>
          <p:nvPr/>
        </p:nvSpPr>
        <p:spPr>
          <a:xfrm>
            <a:off x="635813" y="1062850"/>
            <a:ext cx="38460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5" name="Google Shape;1045;p70"/>
          <p:cNvSpPr/>
          <p:nvPr/>
        </p:nvSpPr>
        <p:spPr>
          <a:xfrm>
            <a:off x="635813" y="3541859"/>
            <a:ext cx="38460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6" name="Google Shape;1046;p70"/>
          <p:cNvSpPr/>
          <p:nvPr/>
        </p:nvSpPr>
        <p:spPr>
          <a:xfrm rot="10800000">
            <a:off x="635807" y="1062888"/>
            <a:ext cx="72994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7" name="Google Shape;1047;p70"/>
          <p:cNvSpPr/>
          <p:nvPr/>
        </p:nvSpPr>
        <p:spPr>
          <a:xfrm>
            <a:off x="669919" y="2302423"/>
            <a:ext cx="38124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8" name="Google Shape;1048;p70"/>
          <p:cNvSpPr/>
          <p:nvPr/>
        </p:nvSpPr>
        <p:spPr>
          <a:xfrm rot="10800000">
            <a:off x="635807" y="2302416"/>
            <a:ext cx="72994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9" name="Google Shape;1049;p70"/>
          <p:cNvSpPr/>
          <p:nvPr/>
        </p:nvSpPr>
        <p:spPr>
          <a:xfrm>
            <a:off x="4633743" y="1062850"/>
            <a:ext cx="38124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0" name="Google Shape;1050;p70"/>
          <p:cNvSpPr/>
          <p:nvPr/>
        </p:nvSpPr>
        <p:spPr>
          <a:xfrm rot="10800000">
            <a:off x="4602472" y="1062888"/>
            <a:ext cx="71356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1" name="Google Shape;1051;p70"/>
          <p:cNvSpPr/>
          <p:nvPr/>
        </p:nvSpPr>
        <p:spPr>
          <a:xfrm>
            <a:off x="4633743" y="2302423"/>
            <a:ext cx="38124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52" name="Google Shape;1052;p70"/>
          <p:cNvSpPr/>
          <p:nvPr/>
        </p:nvSpPr>
        <p:spPr>
          <a:xfrm rot="10800000">
            <a:off x="4594249" y="2302416"/>
            <a:ext cx="72994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cxnSp>
        <p:nvCxnSpPr>
          <p:cNvPr id="1053" name="Google Shape;1053;p70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4" name="Google Shape;1054;p70"/>
          <p:cNvSpPr txBox="1"/>
          <p:nvPr>
            <p:ph idx="14" type="title"/>
          </p:nvPr>
        </p:nvSpPr>
        <p:spPr>
          <a:xfrm>
            <a:off x="228600" y="4774925"/>
            <a:ext cx="72105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https://www.constructionindustryai.com/articles/understanding-visual-ai-technical-overview</a:t>
            </a:r>
            <a:endParaRPr/>
          </a:p>
        </p:txBody>
      </p:sp>
      <p:sp>
        <p:nvSpPr>
          <p:cNvPr id="1055" name="Google Shape;1055;p7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056" name="Google Shape;1056;p70"/>
          <p:cNvSpPr txBox="1"/>
          <p:nvPr>
            <p:ph idx="8" type="subTitle"/>
          </p:nvPr>
        </p:nvSpPr>
        <p:spPr>
          <a:xfrm>
            <a:off x="1341175" y="2279963"/>
            <a:ext cx="28701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n"/>
              <a:t>Object Detection and Recognition</a:t>
            </a:r>
            <a:endParaRPr/>
          </a:p>
        </p:txBody>
      </p:sp>
      <p:sp>
        <p:nvSpPr>
          <p:cNvPr id="1057" name="Google Shape;1057;p70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AI</a:t>
            </a:r>
            <a:endParaRPr/>
          </a:p>
        </p:txBody>
      </p:sp>
      <p:sp>
        <p:nvSpPr>
          <p:cNvPr id="1058" name="Google Shape;1058;p70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Components</a:t>
            </a:r>
            <a:endParaRPr/>
          </a:p>
        </p:txBody>
      </p:sp>
      <p:sp>
        <p:nvSpPr>
          <p:cNvPr id="1059" name="Google Shape;1059;p70"/>
          <p:cNvSpPr txBox="1"/>
          <p:nvPr/>
        </p:nvSpPr>
        <p:spPr>
          <a:xfrm>
            <a:off x="871080" y="1327106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1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60" name="Google Shape;1060;p70"/>
          <p:cNvSpPr txBox="1"/>
          <p:nvPr/>
        </p:nvSpPr>
        <p:spPr>
          <a:xfrm>
            <a:off x="4830546" y="1327151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2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61" name="Google Shape;1061;p70"/>
          <p:cNvSpPr txBox="1"/>
          <p:nvPr/>
        </p:nvSpPr>
        <p:spPr>
          <a:xfrm>
            <a:off x="871087" y="2566678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3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62" name="Google Shape;1062;p70"/>
          <p:cNvSpPr txBox="1"/>
          <p:nvPr/>
        </p:nvSpPr>
        <p:spPr>
          <a:xfrm>
            <a:off x="4830554" y="2566678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4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63" name="Google Shape;1063;p70"/>
          <p:cNvSpPr txBox="1"/>
          <p:nvPr>
            <p:ph idx="7" type="subTitle"/>
          </p:nvPr>
        </p:nvSpPr>
        <p:spPr>
          <a:xfrm>
            <a:off x="1341177" y="1040474"/>
            <a:ext cx="2763900" cy="2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Processing</a:t>
            </a:r>
            <a:endParaRPr/>
          </a:p>
        </p:txBody>
      </p:sp>
      <p:sp>
        <p:nvSpPr>
          <p:cNvPr id="1064" name="Google Shape;1064;p70"/>
          <p:cNvSpPr txBox="1"/>
          <p:nvPr>
            <p:ph idx="1" type="body"/>
          </p:nvPr>
        </p:nvSpPr>
        <p:spPr>
          <a:xfrm>
            <a:off x="1341177" y="1350853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Preprocessing steps include noise reduction, normalization, and enhancement through filtering, edge detection, and histogram equalization to improve quality and highlight important features.</a:t>
            </a:r>
            <a:endParaRPr/>
          </a:p>
        </p:txBody>
      </p:sp>
      <p:sp>
        <p:nvSpPr>
          <p:cNvPr id="1065" name="Google Shape;1065;p70"/>
          <p:cNvSpPr txBox="1"/>
          <p:nvPr>
            <p:ph idx="9" type="subTitle"/>
          </p:nvPr>
        </p:nvSpPr>
        <p:spPr>
          <a:xfrm>
            <a:off x="5299619" y="1040474"/>
            <a:ext cx="2763900" cy="2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 Extraction</a:t>
            </a:r>
            <a:endParaRPr/>
          </a:p>
        </p:txBody>
      </p:sp>
      <p:sp>
        <p:nvSpPr>
          <p:cNvPr id="1066" name="Google Shape;1066;p70"/>
          <p:cNvSpPr txBox="1"/>
          <p:nvPr>
            <p:ph idx="13" type="subTitle"/>
          </p:nvPr>
        </p:nvSpPr>
        <p:spPr>
          <a:xfrm>
            <a:off x="5299619" y="2279956"/>
            <a:ext cx="2763900" cy="2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Segmentation</a:t>
            </a:r>
            <a:endParaRPr/>
          </a:p>
        </p:txBody>
      </p:sp>
      <p:sp>
        <p:nvSpPr>
          <p:cNvPr id="1067" name="Google Shape;1067;p70"/>
          <p:cNvSpPr txBox="1"/>
          <p:nvPr>
            <p:ph idx="2" type="body"/>
          </p:nvPr>
        </p:nvSpPr>
        <p:spPr>
          <a:xfrm>
            <a:off x="1341177" y="2590335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Detect and recognize objects.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 such as You Only Look Once (YOLO), Single Shot MultiBox Detector (SSD), or Faster R-CNN.</a:t>
            </a:r>
            <a:endParaRPr/>
          </a:p>
        </p:txBody>
      </p:sp>
      <p:sp>
        <p:nvSpPr>
          <p:cNvPr id="1068" name="Google Shape;1068;p70"/>
          <p:cNvSpPr txBox="1"/>
          <p:nvPr>
            <p:ph idx="3" type="body"/>
          </p:nvPr>
        </p:nvSpPr>
        <p:spPr>
          <a:xfrm>
            <a:off x="5299619" y="1350853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and extracting relevant features from processed images. Features means edges, textures, colors, shapes, and patterns. Often uses CNNs to learn and extract features.</a:t>
            </a:r>
            <a:endParaRPr/>
          </a:p>
        </p:txBody>
      </p:sp>
      <p:sp>
        <p:nvSpPr>
          <p:cNvPr id="1069" name="Google Shape;1069;p70"/>
          <p:cNvSpPr txBox="1"/>
          <p:nvPr>
            <p:ph idx="4" type="body"/>
          </p:nvPr>
        </p:nvSpPr>
        <p:spPr>
          <a:xfrm>
            <a:off x="5299619" y="2590335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Divide image into segments/regions to simplify analysis. Can be semantic (each pixel has a class) or instance-based (differentiate between objects)</a:t>
            </a:r>
            <a:endParaRPr/>
          </a:p>
        </p:txBody>
      </p:sp>
      <p:sp>
        <p:nvSpPr>
          <p:cNvPr id="1070" name="Google Shape;1070;p70"/>
          <p:cNvSpPr/>
          <p:nvPr/>
        </p:nvSpPr>
        <p:spPr>
          <a:xfrm rot="10800000">
            <a:off x="635807" y="3541898"/>
            <a:ext cx="72994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71" name="Google Shape;1071;p70"/>
          <p:cNvSpPr/>
          <p:nvPr/>
        </p:nvSpPr>
        <p:spPr>
          <a:xfrm>
            <a:off x="4633743" y="3541859"/>
            <a:ext cx="3812400" cy="1141800"/>
          </a:xfrm>
          <a:prstGeom prst="roundRect">
            <a:avLst>
              <a:gd fmla="val 50000" name="adj"/>
            </a:avLst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72" name="Google Shape;1072;p70"/>
          <p:cNvSpPr/>
          <p:nvPr/>
        </p:nvSpPr>
        <p:spPr>
          <a:xfrm rot="10800000">
            <a:off x="4602472" y="3541898"/>
            <a:ext cx="713565" cy="1141767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58000">
                <a:schemeClr val="lt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73" name="Google Shape;1073;p70"/>
          <p:cNvSpPr txBox="1"/>
          <p:nvPr/>
        </p:nvSpPr>
        <p:spPr>
          <a:xfrm>
            <a:off x="871080" y="3806115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5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74" name="Google Shape;1074;p70"/>
          <p:cNvSpPr txBox="1"/>
          <p:nvPr/>
        </p:nvSpPr>
        <p:spPr>
          <a:xfrm>
            <a:off x="4830546" y="3806160"/>
            <a:ext cx="4701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rPr>
              <a:t>6</a:t>
            </a:r>
            <a:endParaRPr sz="1800">
              <a:solidFill>
                <a:schemeClr val="lt1"/>
              </a:solidFill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75" name="Google Shape;1075;p70"/>
          <p:cNvSpPr txBox="1"/>
          <p:nvPr>
            <p:ph idx="7" type="subTitle"/>
          </p:nvPr>
        </p:nvSpPr>
        <p:spPr>
          <a:xfrm>
            <a:off x="1341177" y="3519483"/>
            <a:ext cx="2763900" cy="2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Learning Models</a:t>
            </a:r>
            <a:endParaRPr/>
          </a:p>
        </p:txBody>
      </p:sp>
      <p:sp>
        <p:nvSpPr>
          <p:cNvPr id="1076" name="Google Shape;1076;p70"/>
          <p:cNvSpPr txBox="1"/>
          <p:nvPr>
            <p:ph idx="1" type="body"/>
          </p:nvPr>
        </p:nvSpPr>
        <p:spPr>
          <a:xfrm>
            <a:off x="1341177" y="3829863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CNNs and Generative </a:t>
            </a:r>
            <a:r>
              <a:rPr lang="en"/>
              <a:t>Adversarial</a:t>
            </a:r>
            <a:r>
              <a:rPr lang="en"/>
              <a:t> Networks (GANs) are trained on mvast datasets to learn intricate patterns and perform tasks such as image classification, anomaly detection, and style transfer.</a:t>
            </a:r>
            <a:endParaRPr/>
          </a:p>
        </p:txBody>
      </p:sp>
      <p:sp>
        <p:nvSpPr>
          <p:cNvPr id="1077" name="Google Shape;1077;p70"/>
          <p:cNvSpPr txBox="1"/>
          <p:nvPr>
            <p:ph idx="9" type="subTitle"/>
          </p:nvPr>
        </p:nvSpPr>
        <p:spPr>
          <a:xfrm>
            <a:off x="5299619" y="3519483"/>
            <a:ext cx="2763900" cy="26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3D Reconstruction</a:t>
            </a:r>
            <a:endParaRPr/>
          </a:p>
        </p:txBody>
      </p:sp>
      <p:sp>
        <p:nvSpPr>
          <p:cNvPr id="1078" name="Google Shape;1078;p70"/>
          <p:cNvSpPr txBox="1"/>
          <p:nvPr>
            <p:ph idx="3" type="body"/>
          </p:nvPr>
        </p:nvSpPr>
        <p:spPr>
          <a:xfrm>
            <a:off x="5299619" y="3829863"/>
            <a:ext cx="3116100" cy="7446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like Structure from Motion (SfM) and multi-view stereo create 3D models from 2D images by enabling detailed spatial analysis.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p71"/>
          <p:cNvSpPr/>
          <p:nvPr/>
        </p:nvSpPr>
        <p:spPr>
          <a:xfrm flipH="1" rot="10800000">
            <a:off x="3290595" y="2269762"/>
            <a:ext cx="58533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84" name="Google Shape;1084;p71"/>
          <p:cNvSpPr/>
          <p:nvPr/>
        </p:nvSpPr>
        <p:spPr>
          <a:xfrm flipH="1" rot="10800000">
            <a:off x="3290595" y="3003686"/>
            <a:ext cx="58533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85" name="Google Shape;1085;p71"/>
          <p:cNvSpPr/>
          <p:nvPr/>
        </p:nvSpPr>
        <p:spPr>
          <a:xfrm flipH="1" rot="10800000">
            <a:off x="3290589" y="1568107"/>
            <a:ext cx="5853300" cy="135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86" name="Google Shape;1086;p71"/>
          <p:cNvSpPr txBox="1"/>
          <p:nvPr>
            <p:ph idx="3" type="title"/>
          </p:nvPr>
        </p:nvSpPr>
        <p:spPr>
          <a:xfrm>
            <a:off x="331800" y="1599158"/>
            <a:ext cx="22263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 SemiBold"/>
                <a:ea typeface="Sora SemiBold"/>
                <a:cs typeface="Sora SemiBold"/>
                <a:sym typeface="Sora SemiBold"/>
              </a:rPr>
              <a:t>You Only Look Once (YOLO)</a:t>
            </a:r>
            <a:endParaRPr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1087" name="Google Shape;1087;p71"/>
          <p:cNvSpPr txBox="1"/>
          <p:nvPr>
            <p:ph idx="6" type="title"/>
          </p:nvPr>
        </p:nvSpPr>
        <p:spPr>
          <a:xfrm>
            <a:off x="3290612" y="1599150"/>
            <a:ext cx="5624700" cy="624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20+ layer deep CNN and single shot object detection, which allows for O(n) time efficiency.</a:t>
            </a:r>
            <a:endParaRPr/>
          </a:p>
        </p:txBody>
      </p:sp>
      <p:sp>
        <p:nvSpPr>
          <p:cNvPr id="1088" name="Google Shape;1088;p71"/>
          <p:cNvSpPr txBox="1"/>
          <p:nvPr>
            <p:ph idx="7" type="title"/>
          </p:nvPr>
        </p:nvSpPr>
        <p:spPr>
          <a:xfrm>
            <a:off x="3290612" y="2333079"/>
            <a:ext cx="5624700" cy="624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</a:t>
            </a:r>
            <a:r>
              <a:rPr lang="en"/>
              <a:t>ses a single convolutional neural network (CNN) to predict bounding boxes and class probabilities for objects within an image.</a:t>
            </a:r>
            <a:endParaRPr/>
          </a:p>
        </p:txBody>
      </p:sp>
      <p:sp>
        <p:nvSpPr>
          <p:cNvPr id="1089" name="Google Shape;1089;p71"/>
          <p:cNvSpPr txBox="1"/>
          <p:nvPr>
            <p:ph idx="8" type="title"/>
          </p:nvPr>
        </p:nvSpPr>
        <p:spPr>
          <a:xfrm>
            <a:off x="3290612" y="3067008"/>
            <a:ext cx="5624700" cy="624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Uses two-stage object detection.</a:t>
            </a:r>
            <a:endParaRPr/>
          </a:p>
        </p:txBody>
      </p:sp>
      <p:sp>
        <p:nvSpPr>
          <p:cNvPr id="1090" name="Google Shape;1090;p71"/>
          <p:cNvSpPr txBox="1"/>
          <p:nvPr>
            <p:ph type="title"/>
          </p:nvPr>
        </p:nvSpPr>
        <p:spPr>
          <a:xfrm>
            <a:off x="346480" y="1145975"/>
            <a:ext cx="2416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Algorithm Name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91" name="Google Shape;1091;p71"/>
          <p:cNvSpPr txBox="1"/>
          <p:nvPr>
            <p:ph idx="2" type="title"/>
          </p:nvPr>
        </p:nvSpPr>
        <p:spPr>
          <a:xfrm>
            <a:off x="3290589" y="1145975"/>
            <a:ext cx="2416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Functionality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092" name="Google Shape;1092;p71"/>
          <p:cNvSpPr txBox="1"/>
          <p:nvPr>
            <p:ph idx="4" type="title"/>
          </p:nvPr>
        </p:nvSpPr>
        <p:spPr>
          <a:xfrm>
            <a:off x="331800" y="2333129"/>
            <a:ext cx="22263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 SemiBold"/>
                <a:ea typeface="Sora SemiBold"/>
                <a:cs typeface="Sora SemiBold"/>
                <a:sym typeface="Sora SemiBold"/>
              </a:rPr>
              <a:t>Single Shot MultiBox Detector (SSD)</a:t>
            </a:r>
            <a:endParaRPr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1093" name="Google Shape;1093;p71"/>
          <p:cNvSpPr txBox="1"/>
          <p:nvPr>
            <p:ph idx="5" type="title"/>
          </p:nvPr>
        </p:nvSpPr>
        <p:spPr>
          <a:xfrm>
            <a:off x="331800" y="3067101"/>
            <a:ext cx="22263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 SemiBold"/>
                <a:ea typeface="Sora SemiBold"/>
                <a:cs typeface="Sora SemiBold"/>
                <a:sym typeface="Sora SemiBold"/>
              </a:rPr>
              <a:t>Faster R-CNN</a:t>
            </a:r>
            <a:endParaRPr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1094" name="Google Shape;1094;p71"/>
          <p:cNvSpPr txBox="1"/>
          <p:nvPr>
            <p:ph idx="15" type="title"/>
          </p:nvPr>
        </p:nvSpPr>
        <p:spPr>
          <a:xfrm>
            <a:off x="228600" y="4773275"/>
            <a:ext cx="50670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https://www.v7labs.com/blog/yolo-object-detection</a:t>
            </a:r>
            <a:endParaRPr/>
          </a:p>
        </p:txBody>
      </p:sp>
      <p:sp>
        <p:nvSpPr>
          <p:cNvPr id="1095" name="Google Shape;1095;p71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ITC 2025</a:t>
            </a:r>
            <a:endParaRPr/>
          </a:p>
        </p:txBody>
      </p:sp>
      <p:sp>
        <p:nvSpPr>
          <p:cNvPr id="1096" name="Google Shape;1096;p71"/>
          <p:cNvSpPr txBox="1"/>
          <p:nvPr>
            <p:ph idx="13" type="title"/>
          </p:nvPr>
        </p:nvSpPr>
        <p:spPr>
          <a:xfrm>
            <a:off x="115025" y="502775"/>
            <a:ext cx="6440400" cy="68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More AI Algorithms</a:t>
            </a:r>
            <a:endParaRPr/>
          </a:p>
        </p:txBody>
      </p:sp>
      <p:sp>
        <p:nvSpPr>
          <p:cNvPr id="1097" name="Google Shape;1097;p71"/>
          <p:cNvSpPr/>
          <p:nvPr/>
        </p:nvSpPr>
        <p:spPr>
          <a:xfrm flipH="1" rot="10800000">
            <a:off x="3290595" y="4392800"/>
            <a:ext cx="58533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98" name="Google Shape;1098;p71"/>
          <p:cNvSpPr/>
          <p:nvPr/>
        </p:nvSpPr>
        <p:spPr>
          <a:xfrm flipH="1" rot="10800000">
            <a:off x="3290595" y="3682465"/>
            <a:ext cx="5853300" cy="174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99" name="Google Shape;1099;p71"/>
          <p:cNvSpPr txBox="1"/>
          <p:nvPr>
            <p:ph idx="3" type="title"/>
          </p:nvPr>
        </p:nvSpPr>
        <p:spPr>
          <a:xfrm>
            <a:off x="331800" y="3722196"/>
            <a:ext cx="2226300" cy="6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 SemiBold"/>
                <a:ea typeface="Sora SemiBold"/>
                <a:cs typeface="Sora SemiBold"/>
                <a:sym typeface="Sora SemiBold"/>
              </a:rPr>
              <a:t>Generative Adversarial Networks (GAN)</a:t>
            </a:r>
            <a:endParaRPr>
              <a:latin typeface="Sora SemiBold"/>
              <a:ea typeface="Sora SemiBold"/>
              <a:cs typeface="Sora SemiBold"/>
              <a:sym typeface="Sora SemiBold"/>
            </a:endParaRPr>
          </a:p>
        </p:txBody>
      </p:sp>
      <p:sp>
        <p:nvSpPr>
          <p:cNvPr id="1100" name="Google Shape;1100;p71"/>
          <p:cNvSpPr txBox="1"/>
          <p:nvPr>
            <p:ph idx="6" type="title"/>
          </p:nvPr>
        </p:nvSpPr>
        <p:spPr>
          <a:xfrm>
            <a:off x="3290612" y="3722203"/>
            <a:ext cx="5624700" cy="624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Trains two neural networks to compete against each other to produce more accurate results.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